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303" r:id="rId8"/>
    <p:sldId id="262" r:id="rId9"/>
    <p:sldId id="271" r:id="rId10"/>
    <p:sldId id="272" r:id="rId11"/>
    <p:sldId id="273" r:id="rId12"/>
    <p:sldId id="263" r:id="rId13"/>
    <p:sldId id="266" r:id="rId14"/>
    <p:sldId id="267" r:id="rId15"/>
    <p:sldId id="268" r:id="rId16"/>
    <p:sldId id="274" r:id="rId17"/>
    <p:sldId id="269" r:id="rId18"/>
    <p:sldId id="279" r:id="rId19"/>
    <p:sldId id="280" r:id="rId20"/>
    <p:sldId id="281" r:id="rId21"/>
    <p:sldId id="283" r:id="rId22"/>
    <p:sldId id="284" r:id="rId23"/>
    <p:sldId id="285" r:id="rId24"/>
    <p:sldId id="277" r:id="rId25"/>
    <p:sldId id="278" r:id="rId26"/>
    <p:sldId id="276" r:id="rId27"/>
    <p:sldId id="27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9" r:id="rId41"/>
    <p:sldId id="301" r:id="rId42"/>
    <p:sldId id="300" r:id="rId43"/>
    <p:sldId id="302" r:id="rId44"/>
    <p:sldId id="29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2" autoAdjust="0"/>
    <p:restoredTop sz="94667" autoAdjust="0"/>
  </p:normalViewPr>
  <p:slideViewPr>
    <p:cSldViewPr>
      <p:cViewPr varScale="1">
        <p:scale>
          <a:sx n="75" d="100"/>
          <a:sy n="75" d="100"/>
        </p:scale>
        <p:origin x="-4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KIEP\Project\Statistics\Yeonju\Tax%20base%20for%20alchol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Sheet6!$B$40</c:f>
              <c:strCache>
                <c:ptCount val="1"/>
                <c:pt idx="0">
                  <c:v>2006</c:v>
                </c:pt>
              </c:strCache>
            </c:strRef>
          </c:tx>
          <c:cat>
            <c:strRef>
              <c:f>Sheet6!$A$41:$A$45</c:f>
              <c:strCache>
                <c:ptCount val="5"/>
                <c:pt idx="0">
                  <c:v>Imported 'Fruit wine'</c:v>
                </c:pt>
                <c:pt idx="1">
                  <c:v>Beer</c:v>
                </c:pt>
                <c:pt idx="2">
                  <c:v>Whisky</c:v>
                </c:pt>
                <c:pt idx="3">
                  <c:v>Soju</c:v>
                </c:pt>
                <c:pt idx="4">
                  <c:v>Other</c:v>
                </c:pt>
              </c:strCache>
            </c:strRef>
          </c:cat>
          <c:val>
            <c:numRef>
              <c:f>Sheet6!$B$41:$B$45</c:f>
              <c:numCache>
                <c:formatCode>0</c:formatCode>
                <c:ptCount val="5"/>
                <c:pt idx="0">
                  <c:v>2.6074445843022636</c:v>
                </c:pt>
                <c:pt idx="1">
                  <c:v>38.429799671452649</c:v>
                </c:pt>
                <c:pt idx="2">
                  <c:v>12.959966291895121</c:v>
                </c:pt>
                <c:pt idx="3">
                  <c:v>32.133024342371939</c:v>
                </c:pt>
                <c:pt idx="4">
                  <c:v>13.869765109978026</c:v>
                </c:pt>
              </c:numCache>
            </c:numRef>
          </c:val>
        </c:ser>
        <c:ser>
          <c:idx val="1"/>
          <c:order val="1"/>
          <c:tx>
            <c:strRef>
              <c:f>Sheet6!$C$40</c:f>
              <c:strCache>
                <c:ptCount val="1"/>
                <c:pt idx="0">
                  <c:v>2007</c:v>
                </c:pt>
              </c:strCache>
            </c:strRef>
          </c:tx>
          <c:cat>
            <c:strRef>
              <c:f>Sheet6!$A$41:$A$45</c:f>
              <c:strCache>
                <c:ptCount val="5"/>
                <c:pt idx="0">
                  <c:v>Imported 'Fruit wine'</c:v>
                </c:pt>
                <c:pt idx="1">
                  <c:v>Beer</c:v>
                </c:pt>
                <c:pt idx="2">
                  <c:v>Whisky</c:v>
                </c:pt>
                <c:pt idx="3">
                  <c:v>Soju</c:v>
                </c:pt>
                <c:pt idx="4">
                  <c:v>Other</c:v>
                </c:pt>
              </c:strCache>
            </c:strRef>
          </c:cat>
          <c:val>
            <c:numRef>
              <c:f>Sheet6!$C$41:$C$45</c:f>
              <c:numCache>
                <c:formatCode>0</c:formatCode>
                <c:ptCount val="5"/>
                <c:pt idx="0">
                  <c:v>3.8935600678973987</c:v>
                </c:pt>
                <c:pt idx="1">
                  <c:v>39.000062705301914</c:v>
                </c:pt>
                <c:pt idx="2">
                  <c:v>13.264050074453396</c:v>
                </c:pt>
                <c:pt idx="3">
                  <c:v>30.838882264573918</c:v>
                </c:pt>
                <c:pt idx="4">
                  <c:v>13.003444887773369</c:v>
                </c:pt>
              </c:numCache>
            </c:numRef>
          </c:val>
        </c:ser>
        <c:ser>
          <c:idx val="2"/>
          <c:order val="2"/>
          <c:tx>
            <c:strRef>
              <c:f>Sheet6!$D$40</c:f>
              <c:strCache>
                <c:ptCount val="1"/>
                <c:pt idx="0">
                  <c:v>2008</c:v>
                </c:pt>
              </c:strCache>
            </c:strRef>
          </c:tx>
          <c:cat>
            <c:strRef>
              <c:f>Sheet6!$A$41:$A$45</c:f>
              <c:strCache>
                <c:ptCount val="5"/>
                <c:pt idx="0">
                  <c:v>Imported 'Fruit wine'</c:v>
                </c:pt>
                <c:pt idx="1">
                  <c:v>Beer</c:v>
                </c:pt>
                <c:pt idx="2">
                  <c:v>Whisky</c:v>
                </c:pt>
                <c:pt idx="3">
                  <c:v>Soju</c:v>
                </c:pt>
                <c:pt idx="4">
                  <c:v>Other</c:v>
                </c:pt>
              </c:strCache>
            </c:strRef>
          </c:cat>
          <c:val>
            <c:numRef>
              <c:f>Sheet6!$D$41:$D$45</c:f>
              <c:numCache>
                <c:formatCode>0</c:formatCode>
                <c:ptCount val="5"/>
                <c:pt idx="0">
                  <c:v>4.7002029014320046</c:v>
                </c:pt>
                <c:pt idx="1">
                  <c:v>40.42570708517767</c:v>
                </c:pt>
                <c:pt idx="2">
                  <c:v>11.359439594431029</c:v>
                </c:pt>
                <c:pt idx="3">
                  <c:v>31.634426584180705</c:v>
                </c:pt>
                <c:pt idx="4">
                  <c:v>11.880223834778592</c:v>
                </c:pt>
              </c:numCache>
            </c:numRef>
          </c:val>
        </c:ser>
        <c:shape val="box"/>
        <c:axId val="65355776"/>
        <c:axId val="65357696"/>
        <c:axId val="0"/>
      </c:bar3DChart>
      <c:catAx>
        <c:axId val="65355776"/>
        <c:scaling>
          <c:orientation val="minMax"/>
        </c:scaling>
        <c:axPos val="b"/>
        <c:tickLblPos val="nextTo"/>
        <c:crossAx val="65357696"/>
        <c:crosses val="autoZero"/>
        <c:auto val="1"/>
        <c:lblAlgn val="ctr"/>
        <c:lblOffset val="100"/>
      </c:catAx>
      <c:valAx>
        <c:axId val="6535769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 of total alcohol by value</a:t>
                </a:r>
              </a:p>
            </c:rich>
          </c:tx>
          <c:layout/>
        </c:title>
        <c:numFmt formatCode="0" sourceLinked="1"/>
        <c:tickLblPos val="nextTo"/>
        <c:crossAx val="6535577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667677-C220-4367-B832-C3B352AAF51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34DCC93-CB2C-4E14-A15A-EDA631558CF2}">
      <dgm:prSet phldrT="[Text]"/>
      <dgm:spPr/>
      <dgm:t>
        <a:bodyPr/>
        <a:lstStyle/>
        <a:p>
          <a:r>
            <a:rPr lang="en-GB"/>
            <a:t>D: Under consideration</a:t>
          </a:r>
        </a:p>
      </dgm:t>
    </dgm:pt>
    <dgm:pt modelId="{F51E83E9-4142-41A3-8352-9CDA70B7F7A5}" type="parTrans" cxnId="{64060819-BF8E-4E39-9A15-432F1135C293}">
      <dgm:prSet/>
      <dgm:spPr/>
      <dgm:t>
        <a:bodyPr/>
        <a:lstStyle/>
        <a:p>
          <a:endParaRPr lang="en-GB"/>
        </a:p>
      </dgm:t>
    </dgm:pt>
    <dgm:pt modelId="{14665D91-5DAC-420A-94B6-C78AB3C9214A}" type="sibTrans" cxnId="{64060819-BF8E-4E39-9A15-432F1135C293}">
      <dgm:prSet/>
      <dgm:spPr/>
      <dgm:t>
        <a:bodyPr/>
        <a:lstStyle/>
        <a:p>
          <a:endParaRPr lang="en-GB"/>
        </a:p>
      </dgm:t>
    </dgm:pt>
    <dgm:pt modelId="{66FE62DC-CC9B-47C9-983A-3B5753B7725C}">
      <dgm:prSet phldrT="[Text]"/>
      <dgm:spPr/>
      <dgm:t>
        <a:bodyPr/>
        <a:lstStyle/>
        <a:p>
          <a:r>
            <a:rPr lang="en-GB"/>
            <a:t>C:Under negotiation</a:t>
          </a:r>
        </a:p>
      </dgm:t>
    </dgm:pt>
    <dgm:pt modelId="{E4DD540E-FF59-4B1A-8479-D2294E9F18ED}" type="parTrans" cxnId="{BB5A4D5D-AB1A-4FA2-B7B0-FFE9D0F000BE}">
      <dgm:prSet/>
      <dgm:spPr/>
      <dgm:t>
        <a:bodyPr/>
        <a:lstStyle/>
        <a:p>
          <a:endParaRPr lang="en-GB"/>
        </a:p>
      </dgm:t>
    </dgm:pt>
    <dgm:pt modelId="{80D2D65D-A533-4C2D-8FF0-CF5D06373653}" type="sibTrans" cxnId="{BB5A4D5D-AB1A-4FA2-B7B0-FFE9D0F000BE}">
      <dgm:prSet/>
      <dgm:spPr/>
      <dgm:t>
        <a:bodyPr/>
        <a:lstStyle/>
        <a:p>
          <a:endParaRPr lang="en-GB"/>
        </a:p>
      </dgm:t>
    </dgm:pt>
    <dgm:pt modelId="{57940C5E-8EA1-4915-AEBE-979E84FC87AD}">
      <dgm:prSet phldrT="[Text]"/>
      <dgm:spPr/>
      <dgm:t>
        <a:bodyPr/>
        <a:lstStyle/>
        <a:p>
          <a:r>
            <a:rPr lang="en-GB"/>
            <a:t>A: In effect</a:t>
          </a:r>
        </a:p>
      </dgm:t>
    </dgm:pt>
    <dgm:pt modelId="{3C117F82-C2E2-4809-8F62-817578C14CE0}" type="parTrans" cxnId="{913DD912-C56E-482E-907F-B4D04AB4EED2}">
      <dgm:prSet/>
      <dgm:spPr/>
      <dgm:t>
        <a:bodyPr/>
        <a:lstStyle/>
        <a:p>
          <a:endParaRPr lang="en-GB"/>
        </a:p>
      </dgm:t>
    </dgm:pt>
    <dgm:pt modelId="{37D9CB3B-63CB-4E65-ACA3-1382B175BB52}" type="sibTrans" cxnId="{913DD912-C56E-482E-907F-B4D04AB4EED2}">
      <dgm:prSet/>
      <dgm:spPr/>
      <dgm:t>
        <a:bodyPr/>
        <a:lstStyle/>
        <a:p>
          <a:endParaRPr lang="en-GB"/>
        </a:p>
      </dgm:t>
    </dgm:pt>
    <dgm:pt modelId="{D5B805E1-B93C-4D67-9C8D-E97006FA95C5}">
      <dgm:prSet phldrT="[Text]"/>
      <dgm:spPr/>
      <dgm:t>
        <a:bodyPr/>
        <a:lstStyle/>
        <a:p>
          <a:r>
            <a:rPr lang="en-GB"/>
            <a:t>B: Concluded</a:t>
          </a:r>
        </a:p>
      </dgm:t>
    </dgm:pt>
    <dgm:pt modelId="{10488E2C-2B41-4FCE-91A0-ED1BC606D3C6}" type="sibTrans" cxnId="{12903A27-EED8-4ADD-89FD-4B92B2FF17EC}">
      <dgm:prSet/>
      <dgm:spPr/>
      <dgm:t>
        <a:bodyPr/>
        <a:lstStyle/>
        <a:p>
          <a:endParaRPr lang="en-GB"/>
        </a:p>
      </dgm:t>
    </dgm:pt>
    <dgm:pt modelId="{A4C1846B-8C1A-4A7B-8623-F7366EA8E4C2}" type="parTrans" cxnId="{12903A27-EED8-4ADD-89FD-4B92B2FF17EC}">
      <dgm:prSet/>
      <dgm:spPr/>
      <dgm:t>
        <a:bodyPr/>
        <a:lstStyle/>
        <a:p>
          <a:endParaRPr lang="en-GB"/>
        </a:p>
      </dgm:t>
    </dgm:pt>
    <dgm:pt modelId="{67C2FF22-9E0A-45E8-9B72-7A43F74C8EDA}">
      <dgm:prSet phldrT="[Text]"/>
      <dgm:spPr/>
      <dgm:t>
        <a:bodyPr/>
        <a:lstStyle/>
        <a:p>
          <a:r>
            <a:rPr lang="en-GB"/>
            <a:t>Argentina</a:t>
          </a:r>
        </a:p>
      </dgm:t>
    </dgm:pt>
    <dgm:pt modelId="{145FC0C2-6C11-4038-8263-B9C37621880E}" type="parTrans" cxnId="{1C829D5F-DA78-49CE-9FF4-3043DD180C72}">
      <dgm:prSet/>
      <dgm:spPr/>
      <dgm:t>
        <a:bodyPr/>
        <a:lstStyle/>
        <a:p>
          <a:endParaRPr lang="en-GB"/>
        </a:p>
      </dgm:t>
    </dgm:pt>
    <dgm:pt modelId="{0784D305-F5B9-4BC2-9D0B-02267CE2DAF0}" type="sibTrans" cxnId="{1C829D5F-DA78-49CE-9FF4-3043DD180C72}">
      <dgm:prSet/>
      <dgm:spPr/>
      <dgm:t>
        <a:bodyPr/>
        <a:lstStyle/>
        <a:p>
          <a:endParaRPr lang="en-GB"/>
        </a:p>
      </dgm:t>
    </dgm:pt>
    <dgm:pt modelId="{F72B0111-D88F-44B9-A6D0-3ACED36EA8EF}">
      <dgm:prSet phldrT="[Text]"/>
      <dgm:spPr/>
      <dgm:t>
        <a:bodyPr/>
        <a:lstStyle/>
        <a:p>
          <a:r>
            <a:rPr lang="en-GB"/>
            <a:t>Australia</a:t>
          </a:r>
        </a:p>
      </dgm:t>
    </dgm:pt>
    <dgm:pt modelId="{5A4086B2-D254-4358-AFAE-BB8A1B84DB9C}" type="parTrans" cxnId="{6BECD8FA-15ED-4F31-AAC3-87049B3BE551}">
      <dgm:prSet/>
      <dgm:spPr/>
      <dgm:t>
        <a:bodyPr/>
        <a:lstStyle/>
        <a:p>
          <a:endParaRPr lang="en-GB"/>
        </a:p>
      </dgm:t>
    </dgm:pt>
    <dgm:pt modelId="{04F28DA2-77E5-46B9-A93F-1B7C7258904E}" type="sibTrans" cxnId="{6BECD8FA-15ED-4F31-AAC3-87049B3BE551}">
      <dgm:prSet/>
      <dgm:spPr/>
      <dgm:t>
        <a:bodyPr/>
        <a:lstStyle/>
        <a:p>
          <a:endParaRPr lang="en-GB"/>
        </a:p>
      </dgm:t>
    </dgm:pt>
    <dgm:pt modelId="{513F4EBB-0489-4F93-8F55-D39BEF9C818A}">
      <dgm:prSet phldrT="[Text]"/>
      <dgm:spPr/>
      <dgm:t>
        <a:bodyPr/>
        <a:lstStyle/>
        <a:p>
          <a:r>
            <a:rPr lang="en-GB"/>
            <a:t>New Zealand</a:t>
          </a:r>
        </a:p>
      </dgm:t>
    </dgm:pt>
    <dgm:pt modelId="{578E3729-BBA1-433D-B148-141C5F906476}" type="parTrans" cxnId="{F246939C-E683-4841-BFB7-64E4B472823A}">
      <dgm:prSet/>
      <dgm:spPr/>
      <dgm:t>
        <a:bodyPr/>
        <a:lstStyle/>
        <a:p>
          <a:endParaRPr lang="en-GB"/>
        </a:p>
      </dgm:t>
    </dgm:pt>
    <dgm:pt modelId="{033AEDC3-1FE7-4BEA-A462-FEC8DDD90390}" type="sibTrans" cxnId="{F246939C-E683-4841-BFB7-64E4B472823A}">
      <dgm:prSet/>
      <dgm:spPr/>
      <dgm:t>
        <a:bodyPr/>
        <a:lstStyle/>
        <a:p>
          <a:endParaRPr lang="en-GB"/>
        </a:p>
      </dgm:t>
    </dgm:pt>
    <dgm:pt modelId="{E13AE9F3-3373-463B-AF17-EF3A88BA7B03}">
      <dgm:prSet phldrT="[Text]"/>
      <dgm:spPr/>
      <dgm:t>
        <a:bodyPr/>
        <a:lstStyle/>
        <a:p>
          <a:r>
            <a:rPr lang="en-GB"/>
            <a:t>EU - France, Italy, Germany, etc.</a:t>
          </a:r>
        </a:p>
      </dgm:t>
    </dgm:pt>
    <dgm:pt modelId="{2B5757FE-5CE9-4B97-B03C-2BE5E76EA6C9}" type="parTrans" cxnId="{B88DCB8F-2420-4E8B-9B63-A4ACCB92F913}">
      <dgm:prSet/>
      <dgm:spPr/>
      <dgm:t>
        <a:bodyPr/>
        <a:lstStyle/>
        <a:p>
          <a:endParaRPr lang="en-GB"/>
        </a:p>
      </dgm:t>
    </dgm:pt>
    <dgm:pt modelId="{4850C304-5479-4E1F-8AED-6BF44D3F4BDA}" type="sibTrans" cxnId="{B88DCB8F-2420-4E8B-9B63-A4ACCB92F913}">
      <dgm:prSet/>
      <dgm:spPr/>
      <dgm:t>
        <a:bodyPr/>
        <a:lstStyle/>
        <a:p>
          <a:endParaRPr lang="en-GB"/>
        </a:p>
      </dgm:t>
    </dgm:pt>
    <dgm:pt modelId="{91E420EE-59CD-4B69-B406-89F519E08ACC}">
      <dgm:prSet phldrT="[Text]"/>
      <dgm:spPr/>
      <dgm:t>
        <a:bodyPr/>
        <a:lstStyle/>
        <a:p>
          <a:r>
            <a:rPr lang="en-GB"/>
            <a:t>US</a:t>
          </a:r>
        </a:p>
      </dgm:t>
    </dgm:pt>
    <dgm:pt modelId="{6194E23B-E078-40F2-B766-00AC41D07DD4}" type="parTrans" cxnId="{27F2270E-510D-4C26-A845-66AB0951EE61}">
      <dgm:prSet/>
      <dgm:spPr/>
      <dgm:t>
        <a:bodyPr/>
        <a:lstStyle/>
        <a:p>
          <a:endParaRPr lang="en-GB"/>
        </a:p>
      </dgm:t>
    </dgm:pt>
    <dgm:pt modelId="{CE6784ED-43AE-4EE5-A909-65051A1803AC}" type="sibTrans" cxnId="{27F2270E-510D-4C26-A845-66AB0951EE61}">
      <dgm:prSet/>
      <dgm:spPr/>
      <dgm:t>
        <a:bodyPr/>
        <a:lstStyle/>
        <a:p>
          <a:endParaRPr lang="en-GB"/>
        </a:p>
      </dgm:t>
    </dgm:pt>
    <dgm:pt modelId="{92BFCAC5-5F41-474D-B3DB-09ED920E1446}">
      <dgm:prSet phldrT="[Text]"/>
      <dgm:spPr/>
      <dgm:t>
        <a:bodyPr/>
        <a:lstStyle/>
        <a:p>
          <a:r>
            <a:rPr lang="en-GB"/>
            <a:t>Chile</a:t>
          </a:r>
        </a:p>
      </dgm:t>
    </dgm:pt>
    <dgm:pt modelId="{E285F5DD-51F9-4789-91E9-E49D834A3395}" type="parTrans" cxnId="{3F6E729D-4B96-4CFF-9FCB-22BDC531DAB3}">
      <dgm:prSet/>
      <dgm:spPr/>
      <dgm:t>
        <a:bodyPr/>
        <a:lstStyle/>
        <a:p>
          <a:endParaRPr lang="en-GB"/>
        </a:p>
      </dgm:t>
    </dgm:pt>
    <dgm:pt modelId="{840106E7-AD25-4020-92E8-EAF234FC522D}" type="sibTrans" cxnId="{3F6E729D-4B96-4CFF-9FCB-22BDC531DAB3}">
      <dgm:prSet/>
      <dgm:spPr/>
      <dgm:t>
        <a:bodyPr/>
        <a:lstStyle/>
        <a:p>
          <a:endParaRPr lang="en-GB"/>
        </a:p>
      </dgm:t>
    </dgm:pt>
    <dgm:pt modelId="{A7ACE12C-5B5C-4F24-A014-803D95F9824F}" type="pres">
      <dgm:prSet presAssocID="{74667677-C220-4367-B832-C3B352AAF5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B315564-D90A-4461-88F7-8875A96FDA77}" type="pres">
      <dgm:prSet presAssocID="{034DCC93-CB2C-4E14-A15A-EDA631558CF2}" presName="composite" presStyleCnt="0"/>
      <dgm:spPr/>
    </dgm:pt>
    <dgm:pt modelId="{86F36AE6-FC68-4B90-B3FD-A5BDF2A3ECCC}" type="pres">
      <dgm:prSet presAssocID="{034DCC93-CB2C-4E14-A15A-EDA631558CF2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0E7E11-9522-40CD-BCC7-50D3E78BD13B}" type="pres">
      <dgm:prSet presAssocID="{034DCC93-CB2C-4E14-A15A-EDA631558CF2}" presName="desTx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A898E8-2952-4774-89FC-F267C324442D}" type="pres">
      <dgm:prSet presAssocID="{14665D91-5DAC-420A-94B6-C78AB3C9214A}" presName="space" presStyleCnt="0"/>
      <dgm:spPr/>
    </dgm:pt>
    <dgm:pt modelId="{9F9D0ABE-8F3E-410F-90B4-E3132D5DD1A8}" type="pres">
      <dgm:prSet presAssocID="{66FE62DC-CC9B-47C9-983A-3B5753B7725C}" presName="composite" presStyleCnt="0"/>
      <dgm:spPr/>
    </dgm:pt>
    <dgm:pt modelId="{0CA91C83-CA34-4E11-BDBC-FFBC0BC9FFE8}" type="pres">
      <dgm:prSet presAssocID="{66FE62DC-CC9B-47C9-983A-3B5753B7725C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95DA77-D840-4E31-A7A8-F8EC46A477DF}" type="pres">
      <dgm:prSet presAssocID="{66FE62DC-CC9B-47C9-983A-3B5753B7725C}" presName="desTx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42D743-FAFF-4BF7-93A6-11DEC649DDD8}" type="pres">
      <dgm:prSet presAssocID="{80D2D65D-A533-4C2D-8FF0-CF5D06373653}" presName="space" presStyleCnt="0"/>
      <dgm:spPr/>
    </dgm:pt>
    <dgm:pt modelId="{3213A3BC-E6BC-4575-8A90-FEE395F651AF}" type="pres">
      <dgm:prSet presAssocID="{D5B805E1-B93C-4D67-9C8D-E97006FA95C5}" presName="composite" presStyleCnt="0"/>
      <dgm:spPr/>
    </dgm:pt>
    <dgm:pt modelId="{FF18E4E9-7D87-4C80-A298-098015199948}" type="pres">
      <dgm:prSet presAssocID="{D5B805E1-B93C-4D67-9C8D-E97006FA95C5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BB3955-5B45-45DF-AB2A-2419F376550E}" type="pres">
      <dgm:prSet presAssocID="{D5B805E1-B93C-4D67-9C8D-E97006FA95C5}" presName="desTx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26328E-F7C4-475B-A818-6767D9429568}" type="pres">
      <dgm:prSet presAssocID="{10488E2C-2B41-4FCE-91A0-ED1BC606D3C6}" presName="space" presStyleCnt="0"/>
      <dgm:spPr/>
    </dgm:pt>
    <dgm:pt modelId="{E1E3D561-69C6-4783-9F3B-E3500380A705}" type="pres">
      <dgm:prSet presAssocID="{57940C5E-8EA1-4915-AEBE-979E84FC87AD}" presName="composite" presStyleCnt="0"/>
      <dgm:spPr/>
    </dgm:pt>
    <dgm:pt modelId="{D31DBFF5-ED54-490C-A8D8-D58AB1419587}" type="pres">
      <dgm:prSet presAssocID="{57940C5E-8EA1-4915-AEBE-979E84FC87AD}" presName="par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853A6C-AAE2-4E90-BED5-367717388DA6}" type="pres">
      <dgm:prSet presAssocID="{57940C5E-8EA1-4915-AEBE-979E84FC87AD}" presName="desTx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95046A6-0263-4BD8-B08D-5621C8E68580}" type="presOf" srcId="{67C2FF22-9E0A-45E8-9B72-7A43F74C8EDA}" destId="{CE0E7E11-9522-40CD-BCC7-50D3E78BD13B}" srcOrd="0" destOrd="0" presId="urn:microsoft.com/office/officeart/2005/8/layout/chevron1"/>
    <dgm:cxn modelId="{4F75FD5B-9738-463B-A99E-58B8E71C60BA}" type="presOf" srcId="{E13AE9F3-3373-463B-AF17-EF3A88BA7B03}" destId="{5EBB3955-5B45-45DF-AB2A-2419F376550E}" srcOrd="0" destOrd="0" presId="urn:microsoft.com/office/officeart/2005/8/layout/chevron1"/>
    <dgm:cxn modelId="{6BECD8FA-15ED-4F31-AAC3-87049B3BE551}" srcId="{66FE62DC-CC9B-47C9-983A-3B5753B7725C}" destId="{F72B0111-D88F-44B9-A6D0-3ACED36EA8EF}" srcOrd="0" destOrd="0" parTransId="{5A4086B2-D254-4358-AFAE-BB8A1B84DB9C}" sibTransId="{04F28DA2-77E5-46B9-A93F-1B7C7258904E}"/>
    <dgm:cxn modelId="{64060819-BF8E-4E39-9A15-432F1135C293}" srcId="{74667677-C220-4367-B832-C3B352AAF51D}" destId="{034DCC93-CB2C-4E14-A15A-EDA631558CF2}" srcOrd="0" destOrd="0" parTransId="{F51E83E9-4142-41A3-8352-9CDA70B7F7A5}" sibTransId="{14665D91-5DAC-420A-94B6-C78AB3C9214A}"/>
    <dgm:cxn modelId="{EEFE0664-D00C-4556-8034-8842D0306F0A}" type="presOf" srcId="{57940C5E-8EA1-4915-AEBE-979E84FC87AD}" destId="{D31DBFF5-ED54-490C-A8D8-D58AB1419587}" srcOrd="0" destOrd="0" presId="urn:microsoft.com/office/officeart/2005/8/layout/chevron1"/>
    <dgm:cxn modelId="{27F2270E-510D-4C26-A845-66AB0951EE61}" srcId="{D5B805E1-B93C-4D67-9C8D-E97006FA95C5}" destId="{91E420EE-59CD-4B69-B406-89F519E08ACC}" srcOrd="1" destOrd="0" parTransId="{6194E23B-E078-40F2-B766-00AC41D07DD4}" sibTransId="{CE6784ED-43AE-4EE5-A909-65051A1803AC}"/>
    <dgm:cxn modelId="{12903A27-EED8-4ADD-89FD-4B92B2FF17EC}" srcId="{74667677-C220-4367-B832-C3B352AAF51D}" destId="{D5B805E1-B93C-4D67-9C8D-E97006FA95C5}" srcOrd="2" destOrd="0" parTransId="{A4C1846B-8C1A-4A7B-8623-F7366EA8E4C2}" sibTransId="{10488E2C-2B41-4FCE-91A0-ED1BC606D3C6}"/>
    <dgm:cxn modelId="{01F11B6F-CABE-4F33-B98E-E06A3E29B3C5}" type="presOf" srcId="{74667677-C220-4367-B832-C3B352AAF51D}" destId="{A7ACE12C-5B5C-4F24-A014-803D95F9824F}" srcOrd="0" destOrd="0" presId="urn:microsoft.com/office/officeart/2005/8/layout/chevron1"/>
    <dgm:cxn modelId="{3F6E729D-4B96-4CFF-9FCB-22BDC531DAB3}" srcId="{57940C5E-8EA1-4915-AEBE-979E84FC87AD}" destId="{92BFCAC5-5F41-474D-B3DB-09ED920E1446}" srcOrd="0" destOrd="0" parTransId="{E285F5DD-51F9-4789-91E9-E49D834A3395}" sibTransId="{840106E7-AD25-4020-92E8-EAF234FC522D}"/>
    <dgm:cxn modelId="{EB5DE795-52F5-4EDF-B1C6-3CD7850BE953}" type="presOf" srcId="{513F4EBB-0489-4F93-8F55-D39BEF9C818A}" destId="{E695DA77-D840-4E31-A7A8-F8EC46A477DF}" srcOrd="0" destOrd="1" presId="urn:microsoft.com/office/officeart/2005/8/layout/chevron1"/>
    <dgm:cxn modelId="{BB5A4D5D-AB1A-4FA2-B7B0-FFE9D0F000BE}" srcId="{74667677-C220-4367-B832-C3B352AAF51D}" destId="{66FE62DC-CC9B-47C9-983A-3B5753B7725C}" srcOrd="1" destOrd="0" parTransId="{E4DD540E-FF59-4B1A-8479-D2294E9F18ED}" sibTransId="{80D2D65D-A533-4C2D-8FF0-CF5D06373653}"/>
    <dgm:cxn modelId="{BF8A8FBB-AE07-43CA-9168-D33067CDB8A0}" type="presOf" srcId="{66FE62DC-CC9B-47C9-983A-3B5753B7725C}" destId="{0CA91C83-CA34-4E11-BDBC-FFBC0BC9FFE8}" srcOrd="0" destOrd="0" presId="urn:microsoft.com/office/officeart/2005/8/layout/chevron1"/>
    <dgm:cxn modelId="{AA6E051E-34C6-4183-926F-74EDE37E9137}" type="presOf" srcId="{034DCC93-CB2C-4E14-A15A-EDA631558CF2}" destId="{86F36AE6-FC68-4B90-B3FD-A5BDF2A3ECCC}" srcOrd="0" destOrd="0" presId="urn:microsoft.com/office/officeart/2005/8/layout/chevron1"/>
    <dgm:cxn modelId="{67AB0EA0-F3C9-4FD9-8683-E908F960E750}" type="presOf" srcId="{F72B0111-D88F-44B9-A6D0-3ACED36EA8EF}" destId="{E695DA77-D840-4E31-A7A8-F8EC46A477DF}" srcOrd="0" destOrd="0" presId="urn:microsoft.com/office/officeart/2005/8/layout/chevron1"/>
    <dgm:cxn modelId="{1C829D5F-DA78-49CE-9FF4-3043DD180C72}" srcId="{034DCC93-CB2C-4E14-A15A-EDA631558CF2}" destId="{67C2FF22-9E0A-45E8-9B72-7A43F74C8EDA}" srcOrd="0" destOrd="0" parTransId="{145FC0C2-6C11-4038-8263-B9C37621880E}" sibTransId="{0784D305-F5B9-4BC2-9D0B-02267CE2DAF0}"/>
    <dgm:cxn modelId="{75F9C611-7A08-4E0B-80D0-BE6DE592390F}" type="presOf" srcId="{92BFCAC5-5F41-474D-B3DB-09ED920E1446}" destId="{F0853A6C-AAE2-4E90-BED5-367717388DA6}" srcOrd="0" destOrd="0" presId="urn:microsoft.com/office/officeart/2005/8/layout/chevron1"/>
    <dgm:cxn modelId="{B88DCB8F-2420-4E8B-9B63-A4ACCB92F913}" srcId="{D5B805E1-B93C-4D67-9C8D-E97006FA95C5}" destId="{E13AE9F3-3373-463B-AF17-EF3A88BA7B03}" srcOrd="0" destOrd="0" parTransId="{2B5757FE-5CE9-4B97-B03C-2BE5E76EA6C9}" sibTransId="{4850C304-5479-4E1F-8AED-6BF44D3F4BDA}"/>
    <dgm:cxn modelId="{913DD912-C56E-482E-907F-B4D04AB4EED2}" srcId="{74667677-C220-4367-B832-C3B352AAF51D}" destId="{57940C5E-8EA1-4915-AEBE-979E84FC87AD}" srcOrd="3" destOrd="0" parTransId="{3C117F82-C2E2-4809-8F62-817578C14CE0}" sibTransId="{37D9CB3B-63CB-4E65-ACA3-1382B175BB52}"/>
    <dgm:cxn modelId="{7C678307-2FCB-4F75-836F-F7EC4AD005EB}" type="presOf" srcId="{91E420EE-59CD-4B69-B406-89F519E08ACC}" destId="{5EBB3955-5B45-45DF-AB2A-2419F376550E}" srcOrd="0" destOrd="1" presId="urn:microsoft.com/office/officeart/2005/8/layout/chevron1"/>
    <dgm:cxn modelId="{F246939C-E683-4841-BFB7-64E4B472823A}" srcId="{66FE62DC-CC9B-47C9-983A-3B5753B7725C}" destId="{513F4EBB-0489-4F93-8F55-D39BEF9C818A}" srcOrd="1" destOrd="0" parTransId="{578E3729-BBA1-433D-B148-141C5F906476}" sibTransId="{033AEDC3-1FE7-4BEA-A462-FEC8DDD90390}"/>
    <dgm:cxn modelId="{FE7C2CBC-CA59-482B-A6DC-D3DD4EE572E7}" type="presOf" srcId="{D5B805E1-B93C-4D67-9C8D-E97006FA95C5}" destId="{FF18E4E9-7D87-4C80-A298-098015199948}" srcOrd="0" destOrd="0" presId="urn:microsoft.com/office/officeart/2005/8/layout/chevron1"/>
    <dgm:cxn modelId="{79E9C66B-0A55-4A05-AD3C-CD1848D84878}" type="presParOf" srcId="{A7ACE12C-5B5C-4F24-A014-803D95F9824F}" destId="{1B315564-D90A-4461-88F7-8875A96FDA77}" srcOrd="0" destOrd="0" presId="urn:microsoft.com/office/officeart/2005/8/layout/chevron1"/>
    <dgm:cxn modelId="{8CE55AE8-A88F-4B00-900B-4E8E7290B1D9}" type="presParOf" srcId="{1B315564-D90A-4461-88F7-8875A96FDA77}" destId="{86F36AE6-FC68-4B90-B3FD-A5BDF2A3ECCC}" srcOrd="0" destOrd="0" presId="urn:microsoft.com/office/officeart/2005/8/layout/chevron1"/>
    <dgm:cxn modelId="{F07D87F1-20E0-421D-80D4-1DF382D67C3E}" type="presParOf" srcId="{1B315564-D90A-4461-88F7-8875A96FDA77}" destId="{CE0E7E11-9522-40CD-BCC7-50D3E78BD13B}" srcOrd="1" destOrd="0" presId="urn:microsoft.com/office/officeart/2005/8/layout/chevron1"/>
    <dgm:cxn modelId="{E4B7FBB8-6C18-49CF-9258-EB8D7A822B28}" type="presParOf" srcId="{A7ACE12C-5B5C-4F24-A014-803D95F9824F}" destId="{37A898E8-2952-4774-89FC-F267C324442D}" srcOrd="1" destOrd="0" presId="urn:microsoft.com/office/officeart/2005/8/layout/chevron1"/>
    <dgm:cxn modelId="{F3A98554-863A-4FBE-91D3-4C6A9C6A97D3}" type="presParOf" srcId="{A7ACE12C-5B5C-4F24-A014-803D95F9824F}" destId="{9F9D0ABE-8F3E-410F-90B4-E3132D5DD1A8}" srcOrd="2" destOrd="0" presId="urn:microsoft.com/office/officeart/2005/8/layout/chevron1"/>
    <dgm:cxn modelId="{747E4C40-75FE-4CE0-86AA-1E409205F76F}" type="presParOf" srcId="{9F9D0ABE-8F3E-410F-90B4-E3132D5DD1A8}" destId="{0CA91C83-CA34-4E11-BDBC-FFBC0BC9FFE8}" srcOrd="0" destOrd="0" presId="urn:microsoft.com/office/officeart/2005/8/layout/chevron1"/>
    <dgm:cxn modelId="{FAF579E7-4E49-4001-940D-0AFFFEEF881C}" type="presParOf" srcId="{9F9D0ABE-8F3E-410F-90B4-E3132D5DD1A8}" destId="{E695DA77-D840-4E31-A7A8-F8EC46A477DF}" srcOrd="1" destOrd="0" presId="urn:microsoft.com/office/officeart/2005/8/layout/chevron1"/>
    <dgm:cxn modelId="{F2622185-6AF6-41E0-868E-CE5B2874433B}" type="presParOf" srcId="{A7ACE12C-5B5C-4F24-A014-803D95F9824F}" destId="{0A42D743-FAFF-4BF7-93A6-11DEC649DDD8}" srcOrd="3" destOrd="0" presId="urn:microsoft.com/office/officeart/2005/8/layout/chevron1"/>
    <dgm:cxn modelId="{E6CECDEF-3F2A-4B43-AD55-BD2E012DCEA2}" type="presParOf" srcId="{A7ACE12C-5B5C-4F24-A014-803D95F9824F}" destId="{3213A3BC-E6BC-4575-8A90-FEE395F651AF}" srcOrd="4" destOrd="0" presId="urn:microsoft.com/office/officeart/2005/8/layout/chevron1"/>
    <dgm:cxn modelId="{E2EC1DE9-F61A-4351-9956-CFD1625152A9}" type="presParOf" srcId="{3213A3BC-E6BC-4575-8A90-FEE395F651AF}" destId="{FF18E4E9-7D87-4C80-A298-098015199948}" srcOrd="0" destOrd="0" presId="urn:microsoft.com/office/officeart/2005/8/layout/chevron1"/>
    <dgm:cxn modelId="{CA36B821-02F7-4B1A-9444-32AC5EA37942}" type="presParOf" srcId="{3213A3BC-E6BC-4575-8A90-FEE395F651AF}" destId="{5EBB3955-5B45-45DF-AB2A-2419F376550E}" srcOrd="1" destOrd="0" presId="urn:microsoft.com/office/officeart/2005/8/layout/chevron1"/>
    <dgm:cxn modelId="{8E472964-67EB-4A63-B88C-4F8408C726F0}" type="presParOf" srcId="{A7ACE12C-5B5C-4F24-A014-803D95F9824F}" destId="{F526328E-F7C4-475B-A818-6767D9429568}" srcOrd="5" destOrd="0" presId="urn:microsoft.com/office/officeart/2005/8/layout/chevron1"/>
    <dgm:cxn modelId="{C381F4F4-275D-4724-989C-7F22AA968C18}" type="presParOf" srcId="{A7ACE12C-5B5C-4F24-A014-803D95F9824F}" destId="{E1E3D561-69C6-4783-9F3B-E3500380A705}" srcOrd="6" destOrd="0" presId="urn:microsoft.com/office/officeart/2005/8/layout/chevron1"/>
    <dgm:cxn modelId="{86D35DF5-9530-417D-8C7F-86E7E0522CA0}" type="presParOf" srcId="{E1E3D561-69C6-4783-9F3B-E3500380A705}" destId="{D31DBFF5-ED54-490C-A8D8-D58AB1419587}" srcOrd="0" destOrd="0" presId="urn:microsoft.com/office/officeart/2005/8/layout/chevron1"/>
    <dgm:cxn modelId="{1ED8379A-BA7D-46C2-A174-D1E462A5AE93}" type="presParOf" srcId="{E1E3D561-69C6-4783-9F3B-E3500380A705}" destId="{F0853A6C-AAE2-4E90-BED5-367717388DA6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F36AE6-FC68-4B90-B3FD-A5BDF2A3ECCC}">
      <dsp:nvSpPr>
        <dsp:cNvPr id="0" name=""/>
        <dsp:cNvSpPr/>
      </dsp:nvSpPr>
      <dsp:spPr>
        <a:xfrm>
          <a:off x="6152" y="568827"/>
          <a:ext cx="2193149" cy="8772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D: Under consideration</a:t>
          </a:r>
        </a:p>
      </dsp:txBody>
      <dsp:txXfrm>
        <a:off x="6152" y="568827"/>
        <a:ext cx="2193149" cy="877259"/>
      </dsp:txXfrm>
    </dsp:sp>
    <dsp:sp modelId="{CE0E7E11-9522-40CD-BCC7-50D3E78BD13B}">
      <dsp:nvSpPr>
        <dsp:cNvPr id="0" name=""/>
        <dsp:cNvSpPr/>
      </dsp:nvSpPr>
      <dsp:spPr>
        <a:xfrm>
          <a:off x="6152" y="1555745"/>
          <a:ext cx="1754519" cy="758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/>
            <a:t>Argentina</a:t>
          </a:r>
        </a:p>
      </dsp:txBody>
      <dsp:txXfrm>
        <a:off x="6152" y="1555745"/>
        <a:ext cx="1754519" cy="758425"/>
      </dsp:txXfrm>
    </dsp:sp>
    <dsp:sp modelId="{0CA91C83-CA34-4E11-BDBC-FFBC0BC9FFE8}">
      <dsp:nvSpPr>
        <dsp:cNvPr id="0" name=""/>
        <dsp:cNvSpPr/>
      </dsp:nvSpPr>
      <dsp:spPr>
        <a:xfrm>
          <a:off x="1983302" y="568827"/>
          <a:ext cx="2193149" cy="8772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C:Under negotiation</a:t>
          </a:r>
        </a:p>
      </dsp:txBody>
      <dsp:txXfrm>
        <a:off x="1983302" y="568827"/>
        <a:ext cx="2193149" cy="877259"/>
      </dsp:txXfrm>
    </dsp:sp>
    <dsp:sp modelId="{E695DA77-D840-4E31-A7A8-F8EC46A477DF}">
      <dsp:nvSpPr>
        <dsp:cNvPr id="0" name=""/>
        <dsp:cNvSpPr/>
      </dsp:nvSpPr>
      <dsp:spPr>
        <a:xfrm>
          <a:off x="1983302" y="1555745"/>
          <a:ext cx="1754519" cy="758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/>
            <a:t>Australia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/>
            <a:t>New Zealand</a:t>
          </a:r>
        </a:p>
      </dsp:txBody>
      <dsp:txXfrm>
        <a:off x="1983302" y="1555745"/>
        <a:ext cx="1754519" cy="758425"/>
      </dsp:txXfrm>
    </dsp:sp>
    <dsp:sp modelId="{FF18E4E9-7D87-4C80-A298-098015199948}">
      <dsp:nvSpPr>
        <dsp:cNvPr id="0" name=""/>
        <dsp:cNvSpPr/>
      </dsp:nvSpPr>
      <dsp:spPr>
        <a:xfrm>
          <a:off x="3960452" y="568827"/>
          <a:ext cx="2193149" cy="8772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B: Concluded</a:t>
          </a:r>
        </a:p>
      </dsp:txBody>
      <dsp:txXfrm>
        <a:off x="3960452" y="568827"/>
        <a:ext cx="2193149" cy="877259"/>
      </dsp:txXfrm>
    </dsp:sp>
    <dsp:sp modelId="{5EBB3955-5B45-45DF-AB2A-2419F376550E}">
      <dsp:nvSpPr>
        <dsp:cNvPr id="0" name=""/>
        <dsp:cNvSpPr/>
      </dsp:nvSpPr>
      <dsp:spPr>
        <a:xfrm>
          <a:off x="3960452" y="1555745"/>
          <a:ext cx="1754519" cy="758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/>
            <a:t>EU - France, Italy, Germany, etc.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/>
            <a:t>US</a:t>
          </a:r>
        </a:p>
      </dsp:txBody>
      <dsp:txXfrm>
        <a:off x="3960452" y="1555745"/>
        <a:ext cx="1754519" cy="758425"/>
      </dsp:txXfrm>
    </dsp:sp>
    <dsp:sp modelId="{D31DBFF5-ED54-490C-A8D8-D58AB1419587}">
      <dsp:nvSpPr>
        <dsp:cNvPr id="0" name=""/>
        <dsp:cNvSpPr/>
      </dsp:nvSpPr>
      <dsp:spPr>
        <a:xfrm>
          <a:off x="5937601" y="568827"/>
          <a:ext cx="2193149" cy="8772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A: In effect</a:t>
          </a:r>
        </a:p>
      </dsp:txBody>
      <dsp:txXfrm>
        <a:off x="5937601" y="568827"/>
        <a:ext cx="2193149" cy="877259"/>
      </dsp:txXfrm>
    </dsp:sp>
    <dsp:sp modelId="{F0853A6C-AAE2-4E90-BED5-367717388DA6}">
      <dsp:nvSpPr>
        <dsp:cNvPr id="0" name=""/>
        <dsp:cNvSpPr/>
      </dsp:nvSpPr>
      <dsp:spPr>
        <a:xfrm>
          <a:off x="5937601" y="1555745"/>
          <a:ext cx="1754519" cy="758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/>
            <a:t>Chile</a:t>
          </a:r>
        </a:p>
      </dsp:txBody>
      <dsp:txXfrm>
        <a:off x="5937601" y="1555745"/>
        <a:ext cx="1754519" cy="758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17832-018B-4132-AA2C-2CBC6A560273}" type="datetimeFigureOut">
              <a:rPr lang="en-GB" smtClean="0"/>
              <a:t>17/10/2010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C26DF-763E-40FF-91E1-BCA49F09673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HUFS: 19 October 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HUFS: 19 October 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HUFS: 19 October 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HUFS: 19 October 2010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914400" rtl="0" eaLnBrk="1" latinLnBrk="0" hangingPunct="1">
              <a:defRPr lang="en-GB" sz="1200" b="1" kern="1200" smtClean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 smtClean="0"/>
              <a:t>Tim Beal: Korea’s FTAs and wine market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HUFS: 19 October 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HUFS: 19 October 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HUFS: 19 October 2010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HUFS: 19 October 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HUFS: 19 October 2010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HUFS: 19 October 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HUFS: 19 October 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HUFS: 19 October 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Tim Beal: Korea’s FTAs and wine market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58997-02EC-4BB6-9D83-51918C5EE32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ariff" TargetMode="External"/><Relationship Id="rId2" Type="http://schemas.openxmlformats.org/officeDocument/2006/relationships/hyperlink" Target="http://en.wikipedia.org/wiki/Trade_blo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Good_(economics)" TargetMode="External"/><Relationship Id="rId4" Type="http://schemas.openxmlformats.org/officeDocument/2006/relationships/hyperlink" Target="http://en.wikipedia.org/wiki/Quota_share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Council_of_Arab_Economic_Unity#Greater_Arab_Free_Trade_Area" TargetMode="External"/><Relationship Id="rId13" Type="http://schemas.openxmlformats.org/officeDocument/2006/relationships/hyperlink" Target="http://en.wikipedia.org/wiki/Southern_African_Development_Community" TargetMode="External"/><Relationship Id="rId3" Type="http://schemas.openxmlformats.org/officeDocument/2006/relationships/hyperlink" Target="http://en.wikipedia.org/wiki/Central_American_Integration_System" TargetMode="External"/><Relationship Id="rId7" Type="http://schemas.openxmlformats.org/officeDocument/2006/relationships/hyperlink" Target="http://en.wikipedia.org/wiki/G-3_Free_Trade_Agreement" TargetMode="External"/><Relationship Id="rId12" Type="http://schemas.openxmlformats.org/officeDocument/2006/relationships/hyperlink" Target="http://en.wikipedia.org/wiki/List_of_free_trade_agreements#cite_note-2" TargetMode="External"/><Relationship Id="rId17" Type="http://schemas.openxmlformats.org/officeDocument/2006/relationships/hyperlink" Target="http://en.wikipedia.org/wiki/List_of_free_trade_agreements#cite_note-4" TargetMode="External"/><Relationship Id="rId2" Type="http://schemas.openxmlformats.org/officeDocument/2006/relationships/hyperlink" Target="http://en.wikipedia.org/wiki/ASEAN_Free_Trade_Area" TargetMode="External"/><Relationship Id="rId16" Type="http://schemas.openxmlformats.org/officeDocument/2006/relationships/hyperlink" Target="http://en.wikipedia.org/wiki/Trans-Pacific_Strategic_Economic_Partnershi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Common_Market_for_Eastern_and_Southern_Africa" TargetMode="External"/><Relationship Id="rId11" Type="http://schemas.openxmlformats.org/officeDocument/2006/relationships/hyperlink" Target="http://en.wikipedia.org/wiki/North_American_Free_Trade_Agreement" TargetMode="External"/><Relationship Id="rId5" Type="http://schemas.openxmlformats.org/officeDocument/2006/relationships/hyperlink" Target="http://en.wikipedia.org/wiki/List_of_free_trade_agreements#cite_note-0" TargetMode="External"/><Relationship Id="rId15" Type="http://schemas.openxmlformats.org/officeDocument/2006/relationships/hyperlink" Target="http://en.wikipedia.org/wiki/List_of_free_trade_agreements#cite_note-3" TargetMode="External"/><Relationship Id="rId10" Type="http://schemas.openxmlformats.org/officeDocument/2006/relationships/hyperlink" Target="http://en.wikipedia.org/wiki/Gulf_Cooperation_Council" TargetMode="External"/><Relationship Id="rId4" Type="http://schemas.openxmlformats.org/officeDocument/2006/relationships/hyperlink" Target="http://en.wikipedia.org/wiki/Central_European_Free_Trade_Agreement" TargetMode="External"/><Relationship Id="rId9" Type="http://schemas.openxmlformats.org/officeDocument/2006/relationships/hyperlink" Target="http://en.wikipedia.org/wiki/List_of_free_trade_agreements#cite_note-1" TargetMode="External"/><Relationship Id="rId14" Type="http://schemas.openxmlformats.org/officeDocument/2006/relationships/hyperlink" Target="http://en.wikipedia.org/wiki/South_Asia_Free_Trade_Agreemen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Closer_Economic_Partnership_Arrangement" TargetMode="External"/><Relationship Id="rId13" Type="http://schemas.openxmlformats.org/officeDocument/2006/relationships/hyperlink" Target="http://en.wikipedia.org/wiki/Peru" TargetMode="External"/><Relationship Id="rId18" Type="http://schemas.openxmlformats.org/officeDocument/2006/relationships/hyperlink" Target="http://en.wikipedia.org/wiki/Singapore" TargetMode="External"/><Relationship Id="rId3" Type="http://schemas.openxmlformats.org/officeDocument/2006/relationships/hyperlink" Target="http://en.wikipedia.org/wiki/ASEAN" TargetMode="External"/><Relationship Id="rId7" Type="http://schemas.openxmlformats.org/officeDocument/2006/relationships/hyperlink" Target="http://en.wikipedia.org/wiki/Mainland_and_Hong_Kong_Closer_Economic_Partnership_Arrangement" TargetMode="External"/><Relationship Id="rId12" Type="http://schemas.openxmlformats.org/officeDocument/2006/relationships/hyperlink" Target="http://en.wikipedia.org/wiki/China_%E2%80%93_Pakistan_Free_Trade_Agreement" TargetMode="External"/><Relationship Id="rId17" Type="http://schemas.openxmlformats.org/officeDocument/2006/relationships/hyperlink" Target="http://en.wikipedia.org/wiki/Thailand" TargetMode="External"/><Relationship Id="rId2" Type="http://schemas.openxmlformats.org/officeDocument/2006/relationships/hyperlink" Target="http://en.wikipedia.org/wiki/People's_Republic_of_China" TargetMode="External"/><Relationship Id="rId16" Type="http://schemas.openxmlformats.org/officeDocument/2006/relationships/hyperlink" Target="http://en.wikipedia.org/wiki/New_Zealand_%E2%80%93_China_Free_Trade_Agreement" TargetMode="External"/><Relationship Id="rId20" Type="http://schemas.openxmlformats.org/officeDocument/2006/relationships/hyperlink" Target="http://en.wikipedia.org/wiki/Economic_Cooperation_Framework_Agreem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Hong_Kong" TargetMode="External"/><Relationship Id="rId11" Type="http://schemas.openxmlformats.org/officeDocument/2006/relationships/hyperlink" Target="http://en.wikipedia.org/wiki/Pakistan" TargetMode="External"/><Relationship Id="rId5" Type="http://schemas.openxmlformats.org/officeDocument/2006/relationships/hyperlink" Target="http://en.wikipedia.org/wiki/Chile" TargetMode="External"/><Relationship Id="rId15" Type="http://schemas.openxmlformats.org/officeDocument/2006/relationships/hyperlink" Target="http://en.wikipedia.org/wiki/New_Zealand" TargetMode="External"/><Relationship Id="rId10" Type="http://schemas.openxmlformats.org/officeDocument/2006/relationships/hyperlink" Target="http://en.wikipedia.org/wiki/Mainland_and_Macau_Closer_Economic_Partnership_Arrangement" TargetMode="External"/><Relationship Id="rId19" Type="http://schemas.openxmlformats.org/officeDocument/2006/relationships/hyperlink" Target="http://en.wikipedia.org/wiki/Taiwan" TargetMode="External"/><Relationship Id="rId4" Type="http://schemas.openxmlformats.org/officeDocument/2006/relationships/hyperlink" Target="http://en.wikipedia.org/wiki/ASEAN%E2%80%93China_Free_Trade_Area" TargetMode="External"/><Relationship Id="rId9" Type="http://schemas.openxmlformats.org/officeDocument/2006/relationships/hyperlink" Target="http://en.wikipedia.org/wiki/Macau" TargetMode="External"/><Relationship Id="rId14" Type="http://schemas.openxmlformats.org/officeDocument/2006/relationships/hyperlink" Target="http://en.wikipedia.org/wiki/China%E2%80%93Peru_Free_Trade_Agreement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NZ" b="1" dirty="0"/>
              <a:t>Korea's FTAs and their implications for the Korean wine market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Tim Beal</a:t>
            </a:r>
          </a:p>
          <a:p>
            <a:r>
              <a:rPr lang="en-GB" dirty="0" smtClean="0"/>
              <a:t>Visiting Fellow, KIEP</a:t>
            </a:r>
          </a:p>
          <a:p>
            <a:r>
              <a:rPr lang="en-GB" dirty="0" smtClean="0"/>
              <a:t>Victoria University of Wellington, NZ</a:t>
            </a:r>
          </a:p>
          <a:p>
            <a:r>
              <a:rPr lang="en-GB" dirty="0" smtClean="0"/>
              <a:t>Lecture at </a:t>
            </a:r>
            <a:r>
              <a:rPr lang="en-GB" dirty="0" err="1" smtClean="0"/>
              <a:t>Hankuk</a:t>
            </a:r>
            <a:r>
              <a:rPr lang="en-GB" dirty="0" smtClean="0"/>
              <a:t> University of Foreign Studies, Seoul, 19 October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Distribution channels are key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0763" y="1538288"/>
            <a:ext cx="5669603" cy="469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Role of importers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4063" y="1194734"/>
            <a:ext cx="4348137" cy="539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Sommeliers </a:t>
            </a:r>
            <a:r>
              <a:rPr lang="en-GB" dirty="0" smtClean="0"/>
              <a:t>– cultural intermediaries 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12776"/>
            <a:ext cx="364807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Conference – Budapest, Hungary, September 2010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971800" y="4500563"/>
            <a:ext cx="6172200" cy="1874837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Michel Rod (</a:t>
            </a:r>
            <a:r>
              <a:rPr lang="en-GB" i="1" dirty="0" smtClean="0"/>
              <a:t>Carleton University, Canada</a:t>
            </a:r>
            <a:r>
              <a:rPr lang="en-GB" dirty="0" smtClean="0"/>
              <a:t>)</a:t>
            </a:r>
          </a:p>
          <a:p>
            <a:r>
              <a:rPr lang="en-GB" dirty="0" smtClean="0"/>
              <a:t>Tim Beal (V</a:t>
            </a:r>
            <a:r>
              <a:rPr lang="en-GB" i="1" dirty="0" smtClean="0"/>
              <a:t>ictoria University of Wellington, NZ</a:t>
            </a:r>
            <a:r>
              <a:rPr lang="en-GB" dirty="0" smtClean="0"/>
              <a:t>) </a:t>
            </a:r>
          </a:p>
          <a:p>
            <a:r>
              <a:rPr lang="en-GB" dirty="0" smtClean="0"/>
              <a:t>Nick Ellis (</a:t>
            </a:r>
            <a:r>
              <a:rPr lang="en-GB" i="1" dirty="0" smtClean="0"/>
              <a:t>University of Leicester, UK</a:t>
            </a:r>
            <a:r>
              <a:rPr lang="en-GB" dirty="0" smtClean="0"/>
              <a:t>)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365104"/>
            <a:ext cx="13716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03648" y="1484784"/>
            <a:ext cx="6936432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i="1" dirty="0" smtClean="0">
                <a:solidFill>
                  <a:prstClr val="black"/>
                </a:solidFill>
                <a:ea typeface="+mj-ea"/>
                <a:cs typeface="+mj-cs"/>
              </a:rPr>
              <a:t>26</a:t>
            </a:r>
            <a:r>
              <a:rPr lang="en-GB" sz="2200" i="1" baseline="30000" dirty="0" smtClean="0">
                <a:solidFill>
                  <a:prstClr val="black"/>
                </a:solidFill>
                <a:ea typeface="+mj-ea"/>
                <a:cs typeface="+mj-cs"/>
              </a:rPr>
              <a:t>th</a:t>
            </a:r>
            <a:r>
              <a:rPr lang="en-GB" sz="2200" i="1" dirty="0" smtClean="0">
                <a:solidFill>
                  <a:prstClr val="black"/>
                </a:solidFill>
                <a:ea typeface="+mj-ea"/>
                <a:cs typeface="+mj-cs"/>
              </a:rPr>
              <a:t> IMP Conference 2010</a:t>
            </a:r>
            <a:br>
              <a:rPr lang="en-GB" sz="2200" i="1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GB" sz="2200" i="1" dirty="0" smtClean="0">
                <a:solidFill>
                  <a:prstClr val="black"/>
                </a:solidFill>
                <a:ea typeface="+mj-ea"/>
                <a:cs typeface="+mj-cs"/>
              </a:rPr>
              <a:t>Business Networks – Globality, Regionality, Locality</a:t>
            </a:r>
            <a:r>
              <a:rPr lang="en-GB" sz="4400" dirty="0" smtClean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n-GB" sz="4400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GB" sz="4400" dirty="0" smtClean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n-GB" sz="4400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GB" sz="2700" dirty="0" smtClean="0">
                <a:solidFill>
                  <a:prstClr val="black"/>
                </a:solidFill>
                <a:ea typeface="+mj-ea"/>
                <a:cs typeface="+mj-cs"/>
              </a:rPr>
              <a:t>AGENTS OF GLOBALITY: THE ROLE OF CULTURAL INTERMEDIARIES IN THE WINE MARKETS OF JAPAN AND SINGAPORE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Customers seek knowledge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3917" y="1600200"/>
            <a:ext cx="611616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Researchers seek knowledge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9341" y="1600200"/>
            <a:ext cx="60453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Analysing wine can be hard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1" y="1502281"/>
            <a:ext cx="6408713" cy="512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 sometimes </a:t>
            </a:r>
            <a:r>
              <a:rPr lang="en-GB" dirty="0" smtClean="0"/>
              <a:t>we have fun</a:t>
            </a:r>
            <a:endParaRPr lang="en-GB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9341" y="1600200"/>
            <a:ext cx="60453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FTAs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Free trade area</a:t>
            </a:r>
            <a:r>
              <a:rPr lang="en-GB" dirty="0" smtClean="0"/>
              <a:t> is a type of </a:t>
            </a:r>
            <a:r>
              <a:rPr lang="en-GB" dirty="0" smtClean="0">
                <a:hlinkClick r:id="rId2" tooltip="Trade bloc"/>
              </a:rPr>
              <a:t>trade bloc</a:t>
            </a:r>
            <a:r>
              <a:rPr lang="en-GB" dirty="0" smtClean="0"/>
              <a:t>, a designated group of countries that have agreed to eliminate </a:t>
            </a:r>
            <a:r>
              <a:rPr lang="en-GB" dirty="0" smtClean="0">
                <a:hlinkClick r:id="rId3" tooltip="Tariff"/>
              </a:rPr>
              <a:t>tariffs</a:t>
            </a:r>
            <a:r>
              <a:rPr lang="en-GB" dirty="0" smtClean="0"/>
              <a:t>, </a:t>
            </a:r>
            <a:r>
              <a:rPr lang="en-GB" dirty="0" smtClean="0">
                <a:hlinkClick r:id="rId4" tooltip="Quota share"/>
              </a:rPr>
              <a:t>quotas</a:t>
            </a:r>
            <a:r>
              <a:rPr lang="en-GB" dirty="0" smtClean="0"/>
              <a:t> and preferences on most (if not all) </a:t>
            </a:r>
            <a:r>
              <a:rPr lang="en-GB" dirty="0" smtClean="0">
                <a:hlinkClick r:id="rId5" tooltip="Good (economics)"/>
              </a:rPr>
              <a:t>goods</a:t>
            </a:r>
            <a:r>
              <a:rPr lang="en-GB" dirty="0" smtClean="0"/>
              <a:t> and services traded between them. Countries choose this kind of economic integration form if their economical structures are complementary.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Multilateral FTAs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>
                <a:hlinkClick r:id="rId2" tooltip="ASEAN Free Trade Area"/>
              </a:rPr>
              <a:t>ASEAN Free Trade Area</a:t>
            </a:r>
            <a:r>
              <a:rPr lang="en-GB" dirty="0" smtClean="0"/>
              <a:t> (AFTA)</a:t>
            </a:r>
          </a:p>
          <a:p>
            <a:r>
              <a:rPr lang="en-GB" dirty="0" smtClean="0">
                <a:hlinkClick r:id="rId3" tooltip="Central American Integration System"/>
              </a:rPr>
              <a:t>Central American Integration System</a:t>
            </a:r>
            <a:r>
              <a:rPr lang="en-GB" dirty="0" smtClean="0"/>
              <a:t> (SICA)</a:t>
            </a:r>
          </a:p>
          <a:p>
            <a:r>
              <a:rPr lang="en-GB" dirty="0" smtClean="0">
                <a:hlinkClick r:id="rId4" tooltip="Central European Free Trade Agreement"/>
              </a:rPr>
              <a:t>Central European Free Trade Agreement</a:t>
            </a:r>
            <a:r>
              <a:rPr lang="en-GB" dirty="0" smtClean="0"/>
              <a:t> (CEFTA)</a:t>
            </a:r>
            <a:r>
              <a:rPr lang="en-GB" baseline="30000" dirty="0" smtClean="0">
                <a:hlinkClick r:id="rId5"/>
              </a:rPr>
              <a:t>[1]</a:t>
            </a:r>
            <a:endParaRPr lang="en-GB" dirty="0" smtClean="0"/>
          </a:p>
          <a:p>
            <a:r>
              <a:rPr lang="en-GB" dirty="0" smtClean="0">
                <a:hlinkClick r:id="rId6" tooltip="Common Market for Eastern and Southern Africa"/>
              </a:rPr>
              <a:t>Common Market for Eastern and Southern Africa</a:t>
            </a:r>
            <a:r>
              <a:rPr lang="en-GB" dirty="0" smtClean="0"/>
              <a:t> (COMESA)</a:t>
            </a:r>
          </a:p>
          <a:p>
            <a:r>
              <a:rPr lang="en-GB" dirty="0" smtClean="0">
                <a:hlinkClick r:id="rId7" tooltip="G-3 Free Trade Agreement"/>
              </a:rPr>
              <a:t>G-3 Free Trade Agreement</a:t>
            </a:r>
            <a:r>
              <a:rPr lang="en-GB" dirty="0" smtClean="0"/>
              <a:t> (G-3)</a:t>
            </a:r>
          </a:p>
          <a:p>
            <a:r>
              <a:rPr lang="en-GB" dirty="0" smtClean="0">
                <a:hlinkClick r:id="rId8" tooltip="Council of Arab Economic Unity"/>
              </a:rPr>
              <a:t>Greater Arab Free Trade Area</a:t>
            </a:r>
            <a:r>
              <a:rPr lang="en-GB" dirty="0" smtClean="0"/>
              <a:t> (GAFTA) - June 1957</a:t>
            </a:r>
            <a:r>
              <a:rPr lang="en-GB" baseline="30000" dirty="0" smtClean="0">
                <a:hlinkClick r:id="rId9"/>
              </a:rPr>
              <a:t>[2]</a:t>
            </a:r>
            <a:endParaRPr lang="en-GB" dirty="0" smtClean="0"/>
          </a:p>
          <a:p>
            <a:r>
              <a:rPr lang="en-GB" dirty="0" smtClean="0">
                <a:hlinkClick r:id="rId10" tooltip="Gulf Cooperation Council"/>
              </a:rPr>
              <a:t>Gulf Cooperation Council</a:t>
            </a:r>
            <a:r>
              <a:rPr lang="en-GB" dirty="0" smtClean="0"/>
              <a:t> (GCC)</a:t>
            </a:r>
          </a:p>
          <a:p>
            <a:r>
              <a:rPr lang="en-GB" dirty="0" smtClean="0">
                <a:hlinkClick r:id="rId11" tooltip="North American Free Trade Agreement"/>
              </a:rPr>
              <a:t>North American Free Trade Agreement</a:t>
            </a:r>
            <a:r>
              <a:rPr lang="en-GB" dirty="0" smtClean="0"/>
              <a:t> (NAFTA)</a:t>
            </a:r>
            <a:r>
              <a:rPr lang="en-GB" baseline="30000" dirty="0" smtClean="0">
                <a:hlinkClick r:id="rId12"/>
              </a:rPr>
              <a:t>[3]</a:t>
            </a:r>
            <a:endParaRPr lang="en-GB" dirty="0" smtClean="0"/>
          </a:p>
          <a:p>
            <a:r>
              <a:rPr lang="en-GB" dirty="0" smtClean="0">
                <a:hlinkClick r:id="rId13" tooltip="Southern African Development Community"/>
              </a:rPr>
              <a:t>Southern African Development Community</a:t>
            </a:r>
            <a:r>
              <a:rPr lang="en-GB" dirty="0" smtClean="0"/>
              <a:t> (SADC)</a:t>
            </a:r>
          </a:p>
          <a:p>
            <a:r>
              <a:rPr lang="en-GB" dirty="0" smtClean="0">
                <a:hlinkClick r:id="rId14" tooltip="South Asia Free Trade Agreement"/>
              </a:rPr>
              <a:t>South Asia Free Trade Agreement</a:t>
            </a:r>
            <a:r>
              <a:rPr lang="en-GB" dirty="0" smtClean="0"/>
              <a:t> (SAFTA)</a:t>
            </a:r>
            <a:r>
              <a:rPr lang="en-GB" baseline="30000" dirty="0" smtClean="0">
                <a:hlinkClick r:id="rId15"/>
              </a:rPr>
              <a:t>[4]</a:t>
            </a:r>
            <a:endParaRPr lang="en-GB" dirty="0" smtClean="0"/>
          </a:p>
          <a:p>
            <a:r>
              <a:rPr lang="en-GB" dirty="0" smtClean="0">
                <a:hlinkClick r:id="rId16" tooltip="Trans-Pacific Strategic Economic Partnership"/>
              </a:rPr>
              <a:t>Trans-Pacific Strategic Economic Partnership</a:t>
            </a:r>
            <a:r>
              <a:rPr lang="en-GB" dirty="0" smtClean="0"/>
              <a:t> (TPP)</a:t>
            </a:r>
            <a:r>
              <a:rPr lang="en-GB" baseline="30000" dirty="0" smtClean="0">
                <a:hlinkClick r:id="rId17"/>
              </a:rPr>
              <a:t>[5]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Free Trade</a:t>
            </a:r>
            <a:r>
              <a:rPr lang="en-GB" baseline="0" dirty="0" smtClean="0"/>
              <a:t> Agreements</a:t>
            </a:r>
          </a:p>
          <a:p>
            <a:r>
              <a:rPr lang="en-GB" baseline="0" dirty="0" smtClean="0"/>
              <a:t>Korean wine market</a:t>
            </a:r>
          </a:p>
          <a:p>
            <a:r>
              <a:rPr lang="en-GB" baseline="0" dirty="0" smtClean="0"/>
              <a:t>Effect of FTA – Case of Chile</a:t>
            </a:r>
          </a:p>
          <a:p>
            <a:r>
              <a:rPr lang="en-GB" baseline="0" dirty="0" smtClean="0"/>
              <a:t>Implications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Tim Beal: Korea’s FTAs and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Bilateral FTAs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Many hundreds, </a:t>
            </a:r>
            <a:r>
              <a:rPr lang="en-GB" dirty="0" err="1" smtClean="0"/>
              <a:t>eg</a:t>
            </a:r>
            <a:endParaRPr lang="en-GB" dirty="0" smtClean="0"/>
          </a:p>
          <a:p>
            <a:r>
              <a:rPr lang="en-GB" dirty="0" smtClean="0">
                <a:hlinkClick r:id="rId2" tooltip="People's Republic of China"/>
              </a:rPr>
              <a:t>People's Republic of China</a:t>
            </a:r>
            <a:r>
              <a:rPr lang="en-GB" dirty="0" smtClean="0"/>
              <a:t> has bilateral agreements with the following SARs, countries and blocs: </a:t>
            </a:r>
          </a:p>
          <a:p>
            <a:pPr lvl="1"/>
            <a:r>
              <a:rPr lang="en-GB" dirty="0" smtClean="0">
                <a:hlinkClick r:id="rId3" tooltip="ASEAN"/>
              </a:rPr>
              <a:t>ASEAN</a:t>
            </a:r>
            <a:r>
              <a:rPr lang="en-GB" dirty="0" smtClean="0"/>
              <a:t> </a:t>
            </a:r>
            <a:r>
              <a:rPr lang="en-GB" dirty="0" err="1" smtClean="0">
                <a:hlinkClick r:id="rId4" tooltip="ASEAN–China Free Trade Area"/>
              </a:rPr>
              <a:t>ASEAN</a:t>
            </a:r>
            <a:r>
              <a:rPr lang="en-GB" dirty="0" smtClean="0">
                <a:hlinkClick r:id="rId4" tooltip="ASEAN–China Free Trade Area"/>
              </a:rPr>
              <a:t>–China Free Trade Area</a:t>
            </a:r>
            <a:endParaRPr lang="en-GB" dirty="0" smtClean="0"/>
          </a:p>
          <a:p>
            <a:pPr lvl="1"/>
            <a:r>
              <a:rPr lang="en-GB" dirty="0" smtClean="0">
                <a:hlinkClick r:id="rId5" tooltip="Chile"/>
              </a:rPr>
              <a:t>Chile</a:t>
            </a:r>
            <a:endParaRPr lang="en-GB" dirty="0" smtClean="0"/>
          </a:p>
          <a:p>
            <a:pPr lvl="1"/>
            <a:r>
              <a:rPr lang="en-GB" dirty="0" smtClean="0">
                <a:hlinkClick r:id="rId6" tooltip="Hong Kong"/>
              </a:rPr>
              <a:t>Hong Kong</a:t>
            </a:r>
            <a:r>
              <a:rPr lang="en-GB" dirty="0" smtClean="0"/>
              <a:t> </a:t>
            </a:r>
            <a:r>
              <a:rPr lang="en-GB" dirty="0" smtClean="0">
                <a:hlinkClick r:id="rId7" tooltip="Mainland and Hong Kong Closer Economic Partnership Arrangement"/>
              </a:rPr>
              <a:t>Mainland and Hong Kong Closer Economic Partnership Arrangement</a:t>
            </a:r>
            <a:r>
              <a:rPr lang="en-GB" dirty="0" smtClean="0"/>
              <a:t> (</a:t>
            </a:r>
            <a:r>
              <a:rPr lang="en-GB" dirty="0" smtClean="0">
                <a:hlinkClick r:id="rId8" tooltip="Closer Economic Partnership Arrangement"/>
              </a:rPr>
              <a:t>CEPA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>
                <a:hlinkClick r:id="rId9" tooltip="Macau"/>
              </a:rPr>
              <a:t>Macau</a:t>
            </a:r>
            <a:r>
              <a:rPr lang="en-GB" dirty="0" smtClean="0"/>
              <a:t> </a:t>
            </a:r>
            <a:r>
              <a:rPr lang="en-GB" dirty="0" smtClean="0">
                <a:hlinkClick r:id="rId10" tooltip="Mainland and Macau Closer Economic Partnership Arrangement"/>
              </a:rPr>
              <a:t>Mainland and Macau Closer Economic Partnership Arrangement</a:t>
            </a:r>
            <a:r>
              <a:rPr lang="en-GB" dirty="0" smtClean="0"/>
              <a:t> (</a:t>
            </a:r>
            <a:r>
              <a:rPr lang="en-GB" dirty="0" smtClean="0">
                <a:hlinkClick r:id="rId8" tooltip="Closer Economic Partnership Arrangement"/>
              </a:rPr>
              <a:t>CEPA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>
                <a:hlinkClick r:id="rId11" tooltip="Pakistan"/>
              </a:rPr>
              <a:t>Pakistan</a:t>
            </a:r>
            <a:r>
              <a:rPr lang="en-GB" dirty="0" smtClean="0"/>
              <a:t> </a:t>
            </a:r>
            <a:r>
              <a:rPr lang="en-GB" dirty="0" smtClean="0">
                <a:hlinkClick r:id="rId12" tooltip="China – Pakistan Free Trade Agreement"/>
              </a:rPr>
              <a:t>China – Pakistan Free Trade Agreement</a:t>
            </a:r>
            <a:endParaRPr lang="en-GB" dirty="0" smtClean="0"/>
          </a:p>
          <a:p>
            <a:pPr lvl="1"/>
            <a:r>
              <a:rPr lang="en-GB" dirty="0" smtClean="0">
                <a:hlinkClick r:id="rId13" tooltip="Peru"/>
              </a:rPr>
              <a:t>Peru</a:t>
            </a:r>
            <a:r>
              <a:rPr lang="en-GB" dirty="0" smtClean="0"/>
              <a:t> </a:t>
            </a:r>
            <a:r>
              <a:rPr lang="en-GB" dirty="0" smtClean="0">
                <a:hlinkClick r:id="rId14" tooltip="China–Peru Free Trade Agreement"/>
              </a:rPr>
              <a:t>China–Peru Free Trade Agreement</a:t>
            </a:r>
            <a:endParaRPr lang="en-GB" dirty="0" smtClean="0"/>
          </a:p>
          <a:p>
            <a:pPr lvl="1"/>
            <a:r>
              <a:rPr lang="en-GB" dirty="0" smtClean="0">
                <a:hlinkClick r:id="rId15" tooltip="New Zealand"/>
              </a:rPr>
              <a:t>New Zealand</a:t>
            </a:r>
            <a:r>
              <a:rPr lang="en-GB" dirty="0" smtClean="0"/>
              <a:t> </a:t>
            </a:r>
            <a:r>
              <a:rPr lang="en-GB" dirty="0" smtClean="0">
                <a:hlinkClick r:id="rId16" tooltip="New Zealand – China Free Trade Agreement"/>
              </a:rPr>
              <a:t>New Zealand – China Free Trade Agreement</a:t>
            </a:r>
            <a:endParaRPr lang="en-GB" dirty="0" smtClean="0"/>
          </a:p>
          <a:p>
            <a:pPr lvl="1"/>
            <a:r>
              <a:rPr lang="en-GB" dirty="0" smtClean="0">
                <a:hlinkClick r:id="rId17" tooltip="Thailand"/>
              </a:rPr>
              <a:t>Thailand</a:t>
            </a:r>
            <a:endParaRPr lang="en-GB" dirty="0" smtClean="0"/>
          </a:p>
          <a:p>
            <a:pPr lvl="1"/>
            <a:r>
              <a:rPr lang="en-GB" dirty="0" smtClean="0">
                <a:hlinkClick r:id="rId18" tooltip="Singapore"/>
              </a:rPr>
              <a:t>Singapore</a:t>
            </a:r>
            <a:endParaRPr lang="en-GB" dirty="0" smtClean="0"/>
          </a:p>
          <a:p>
            <a:pPr lvl="1"/>
            <a:r>
              <a:rPr lang="en-GB" dirty="0" smtClean="0">
                <a:hlinkClick r:id="rId19" tooltip="Taiwan"/>
              </a:rPr>
              <a:t>Taiwan</a:t>
            </a:r>
            <a:r>
              <a:rPr lang="en-GB" dirty="0" smtClean="0"/>
              <a:t> </a:t>
            </a:r>
            <a:r>
              <a:rPr lang="en-GB" dirty="0" smtClean="0">
                <a:hlinkClick r:id="rId20" tooltip="Economic Cooperation Framework Agreement"/>
              </a:rPr>
              <a:t>Economic Cooperation Framework Agreement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Korea’s FTAs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b="1" dirty="0" smtClean="0"/>
              <a:t>FTAs in effect</a:t>
            </a:r>
          </a:p>
          <a:p>
            <a:r>
              <a:rPr lang="en-GB" dirty="0" smtClean="0"/>
              <a:t>- Korea-Chile FTA</a:t>
            </a:r>
          </a:p>
          <a:p>
            <a:r>
              <a:rPr lang="en-GB" dirty="0" smtClean="0"/>
              <a:t>- Korea-Singapore FTA</a:t>
            </a:r>
          </a:p>
          <a:p>
            <a:r>
              <a:rPr lang="en-GB" dirty="0" smtClean="0"/>
              <a:t>- Korea-EFTA FTA</a:t>
            </a:r>
          </a:p>
          <a:p>
            <a:r>
              <a:rPr lang="en-GB" dirty="0" smtClean="0"/>
              <a:t>- Korea-ASEAN FTA</a:t>
            </a:r>
          </a:p>
          <a:p>
            <a:r>
              <a:rPr lang="en-GB" dirty="0" smtClean="0"/>
              <a:t>- Korea-India CEPA</a:t>
            </a:r>
          </a:p>
          <a:p>
            <a:endParaRPr lang="en-GB" dirty="0" smtClean="0"/>
          </a:p>
          <a:p>
            <a:r>
              <a:rPr lang="en-GB" b="1" dirty="0" smtClean="0"/>
              <a:t>Concluded FTAs</a:t>
            </a:r>
          </a:p>
          <a:p>
            <a:r>
              <a:rPr lang="en-GB" dirty="0" smtClean="0"/>
              <a:t>- Korea-U.S. FTA</a:t>
            </a:r>
          </a:p>
          <a:p>
            <a:r>
              <a:rPr lang="en-GB" dirty="0" smtClean="0"/>
              <a:t>- Korea-EU FTA</a:t>
            </a:r>
          </a:p>
          <a:p>
            <a:r>
              <a:rPr lang="en-GB" dirty="0" smtClean="0"/>
              <a:t>- Korea-Peru FTA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en-GB" dirty="0" smtClean="0"/>
          </a:p>
          <a:p>
            <a:r>
              <a:rPr lang="en-GB" b="1" dirty="0" smtClean="0"/>
              <a:t>FTAs under negotiation</a:t>
            </a:r>
          </a:p>
          <a:p>
            <a:r>
              <a:rPr lang="en-GB" dirty="0" smtClean="0"/>
              <a:t>- Korea-Canada FTA</a:t>
            </a:r>
          </a:p>
          <a:p>
            <a:r>
              <a:rPr lang="en-GB" dirty="0" smtClean="0"/>
              <a:t>- Korea-Mexico FTA</a:t>
            </a:r>
          </a:p>
          <a:p>
            <a:r>
              <a:rPr lang="en-GB" dirty="0" smtClean="0"/>
              <a:t>- Korea-GCC FTA</a:t>
            </a:r>
          </a:p>
          <a:p>
            <a:r>
              <a:rPr lang="en-GB" dirty="0" smtClean="0"/>
              <a:t>- Korea-Australia FTA</a:t>
            </a:r>
          </a:p>
          <a:p>
            <a:r>
              <a:rPr lang="en-GB" dirty="0" smtClean="0"/>
              <a:t>- Korea-New Zealand FTA</a:t>
            </a:r>
          </a:p>
          <a:p>
            <a:r>
              <a:rPr lang="en-GB" dirty="0" smtClean="0"/>
              <a:t>- Korea-Colombia FTA</a:t>
            </a:r>
          </a:p>
          <a:p>
            <a:r>
              <a:rPr lang="en-GB" dirty="0" smtClean="0"/>
              <a:t>- Korea-Turkey FTA</a:t>
            </a:r>
          </a:p>
          <a:p>
            <a:endParaRPr lang="en-GB" dirty="0" smtClean="0"/>
          </a:p>
          <a:p>
            <a:r>
              <a:rPr lang="en-GB" b="1" dirty="0" smtClean="0"/>
              <a:t>FTAs under consideration</a:t>
            </a:r>
          </a:p>
          <a:p>
            <a:r>
              <a:rPr lang="en-GB" dirty="0" smtClean="0"/>
              <a:t>- Korea-Japan FTA</a:t>
            </a:r>
          </a:p>
          <a:p>
            <a:r>
              <a:rPr lang="en-GB" dirty="0" smtClean="0"/>
              <a:t>- Korea-China FTA</a:t>
            </a:r>
          </a:p>
          <a:p>
            <a:r>
              <a:rPr lang="en-GB" dirty="0" smtClean="0"/>
              <a:t>- Korea-China-Japan FTA</a:t>
            </a:r>
          </a:p>
          <a:p>
            <a:r>
              <a:rPr lang="en-GB" dirty="0" smtClean="0"/>
              <a:t>- Korea-MERCOSUR TA</a:t>
            </a:r>
          </a:p>
          <a:p>
            <a:r>
              <a:rPr lang="en-GB" dirty="0" smtClean="0"/>
              <a:t>- Korea-Russia BEPA</a:t>
            </a:r>
          </a:p>
          <a:p>
            <a:r>
              <a:rPr lang="en-GB" dirty="0" smtClean="0"/>
              <a:t>- Korea-Israel FTA</a:t>
            </a:r>
          </a:p>
          <a:p>
            <a:r>
              <a:rPr lang="en-GB" dirty="0" smtClean="0"/>
              <a:t>- Korea-SACU FTA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Wine source countries in Korea’s FTA pipeline</a:t>
            </a:r>
            <a:endParaRPr lang="en-GB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467544" y="2562224"/>
          <a:ext cx="8136904" cy="288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Wine and Korea’s FTAs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Tariff on wine is 15%</a:t>
            </a:r>
          </a:p>
          <a:p>
            <a:pPr lvl="1"/>
            <a:r>
              <a:rPr lang="en-GB" dirty="0" smtClean="0"/>
              <a:t>Liquor tax: 30%</a:t>
            </a:r>
          </a:p>
          <a:p>
            <a:pPr lvl="1"/>
            <a:r>
              <a:rPr lang="en-GB" dirty="0" smtClean="0"/>
              <a:t>Education tax:10%</a:t>
            </a:r>
          </a:p>
          <a:p>
            <a:pPr lvl="1"/>
            <a:r>
              <a:rPr lang="en-GB" dirty="0" smtClean="0"/>
              <a:t>Value added tax: 10%</a:t>
            </a:r>
          </a:p>
          <a:p>
            <a:r>
              <a:rPr lang="en-GB" dirty="0" err="1" smtClean="0"/>
              <a:t>Complementarity</a:t>
            </a:r>
            <a:endParaRPr lang="en-GB" dirty="0" smtClean="0"/>
          </a:p>
          <a:p>
            <a:pPr lvl="1"/>
            <a:r>
              <a:rPr lang="en-GB" dirty="0" smtClean="0"/>
              <a:t>No substantial domestic wine production so no opposition to imports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 and wine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(Grape) wine is new to Korea</a:t>
            </a:r>
          </a:p>
          <a:p>
            <a:r>
              <a:rPr lang="en-GB" dirty="0" smtClean="0"/>
              <a:t>What is your experience/ perception?</a:t>
            </a:r>
          </a:p>
          <a:p>
            <a:r>
              <a:rPr lang="en-GB" dirty="0" smtClean="0"/>
              <a:t>What about your parents, grandparents?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Wine – where it comes from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Originally the Mediterranean</a:t>
            </a:r>
          </a:p>
          <a:p>
            <a:r>
              <a:rPr lang="en-GB" dirty="0" smtClean="0"/>
              <a:t>&gt;&gt;Old World wine</a:t>
            </a:r>
          </a:p>
          <a:p>
            <a:r>
              <a:rPr lang="en-GB" dirty="0" smtClean="0"/>
              <a:t>Transplanted with European settlement to the New World</a:t>
            </a:r>
          </a:p>
          <a:p>
            <a:r>
              <a:rPr lang="en-GB" dirty="0" smtClean="0"/>
              <a:t>&gt;&gt;&gt;New World wine</a:t>
            </a:r>
          </a:p>
          <a:p>
            <a:r>
              <a:rPr lang="en-GB" dirty="0" smtClean="0"/>
              <a:t>Also ‘Emerging World wine’</a:t>
            </a:r>
          </a:p>
          <a:p>
            <a:pPr lvl="1"/>
            <a:r>
              <a:rPr lang="en-GB" dirty="0" smtClean="0"/>
              <a:t>China, India, and other places where wine can be made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World of wine – Old and New</a:t>
            </a:r>
            <a:endParaRPr lang="en-GB" dirty="0"/>
          </a:p>
        </p:txBody>
      </p:sp>
      <p:pic>
        <p:nvPicPr>
          <p:cNvPr id="4" name="Content Placeholder 3" descr="world-wine-ma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8732474" cy="504056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010" t="34363" r="16432"/>
          <a:stretch>
            <a:fillRect/>
          </a:stretch>
        </p:blipFill>
        <p:spPr bwMode="auto">
          <a:xfrm>
            <a:off x="467544" y="1844824"/>
            <a:ext cx="7992888" cy="48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Old World versus New World</a:t>
            </a:r>
            <a:br>
              <a:rPr lang="en-GB" dirty="0" smtClean="0"/>
            </a:br>
            <a:r>
              <a:rPr lang="en-GB" sz="3100" dirty="0" smtClean="0"/>
              <a:t>World wine production 2008</a:t>
            </a:r>
            <a:endParaRPr lang="en-GB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Korean wine market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Main source countries in import profile</a:t>
            </a:r>
          </a:p>
          <a:p>
            <a:r>
              <a:rPr lang="en-GB" smtClean="0"/>
              <a:t>Wine in  </a:t>
            </a:r>
            <a:r>
              <a:rPr lang="en-GB" dirty="0" smtClean="0"/>
              <a:t>Korean alcohol market</a:t>
            </a:r>
          </a:p>
          <a:p>
            <a:r>
              <a:rPr lang="en-GB" dirty="0" smtClean="0"/>
              <a:t>Wine as imported alcohol</a:t>
            </a:r>
          </a:p>
          <a:p>
            <a:r>
              <a:rPr lang="en-GB" dirty="0" smtClean="0"/>
              <a:t>Imports of wine</a:t>
            </a:r>
          </a:p>
          <a:p>
            <a:r>
              <a:rPr lang="en-GB" dirty="0" smtClean="0"/>
              <a:t>Where does it come from?</a:t>
            </a:r>
          </a:p>
          <a:p>
            <a:r>
              <a:rPr lang="en-GB" dirty="0" smtClean="0"/>
              <a:t>Chile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t="6780"/>
          <a:stretch>
            <a:fillRect/>
          </a:stretch>
        </p:blipFill>
        <p:spPr bwMode="auto">
          <a:xfrm>
            <a:off x="611560" y="1412776"/>
            <a:ext cx="792088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200" dirty="0" smtClean="0"/>
              <a:t>Main wine source countries in Korea’s total imports,2009</a:t>
            </a:r>
            <a:endParaRPr lang="en-GB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 first...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Something about me</a:t>
            </a:r>
          </a:p>
          <a:p>
            <a:r>
              <a:rPr lang="en-GB" dirty="0" smtClean="0"/>
              <a:t>Something about you</a:t>
            </a:r>
          </a:p>
          <a:p>
            <a:pPr lvl="1"/>
            <a:r>
              <a:rPr lang="en-GB" dirty="0" smtClean="0"/>
              <a:t>Or your parents..........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Shares of main types in Korean alcohol market, 2006-8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755577" y="1412776"/>
          <a:ext cx="7416824" cy="4946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Imported wines and spirits, 2004-9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t="6361"/>
          <a:stretch>
            <a:fillRect/>
          </a:stretch>
        </p:blipFill>
        <p:spPr bwMode="auto">
          <a:xfrm>
            <a:off x="755576" y="1340768"/>
            <a:ext cx="792088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sz="3600" b="1" dirty="0" smtClean="0"/>
              <a:t>Wine’s share of imported alcohols, 2004-2009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t="6794"/>
          <a:stretch>
            <a:fillRect/>
          </a:stretch>
        </p:blipFill>
        <p:spPr bwMode="auto">
          <a:xfrm>
            <a:off x="467544" y="1412776"/>
            <a:ext cx="820891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b="1" dirty="0" smtClean="0"/>
              <a:t>Korea’s imports of wine, 1990-2009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t="6780"/>
          <a:stretch>
            <a:fillRect/>
          </a:stretch>
        </p:blipFill>
        <p:spPr bwMode="auto">
          <a:xfrm>
            <a:off x="395536" y="908720"/>
            <a:ext cx="828092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does the wine come from?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Highly concentrated</a:t>
            </a:r>
          </a:p>
          <a:p>
            <a:r>
              <a:rPr lang="en-GB" dirty="0" smtClean="0"/>
              <a:t>Seven countries = 60%</a:t>
            </a:r>
          </a:p>
          <a:p>
            <a:r>
              <a:rPr lang="en-GB" dirty="0" smtClean="0"/>
              <a:t>Ten countries= 95-98%</a:t>
            </a:r>
          </a:p>
          <a:p>
            <a:r>
              <a:rPr lang="en-GB" dirty="0" smtClean="0"/>
              <a:t>All in the FTA pipeline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Shares of top seven wine source countries, 1990-2009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77686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French and German shares of Korea’s wine imports, 1990-2009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t="5932"/>
          <a:stretch>
            <a:fillRect/>
          </a:stretch>
        </p:blipFill>
        <p:spPr bwMode="auto">
          <a:xfrm>
            <a:off x="539552" y="1484784"/>
            <a:ext cx="8064896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Korea’s wine imports from selected source countries, 1990-2009, by share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t="5720"/>
          <a:stretch>
            <a:fillRect/>
          </a:stretch>
        </p:blipFill>
        <p:spPr bwMode="auto">
          <a:xfrm>
            <a:off x="395536" y="1484784"/>
            <a:ext cx="849694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Korea’s wine imports, by type, 2003-9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t="7143"/>
          <a:stretch>
            <a:fillRect/>
          </a:stretch>
        </p:blipFill>
        <p:spPr bwMode="auto">
          <a:xfrm>
            <a:off x="395536" y="1412776"/>
            <a:ext cx="835292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Chile’s share of Korea’s wine imports, 1990-2009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t="8451"/>
          <a:stretch>
            <a:fillRect/>
          </a:stretch>
        </p:blipFill>
        <p:spPr bwMode="auto">
          <a:xfrm>
            <a:off x="539552" y="1700808"/>
            <a:ext cx="813690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39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479694" cy="468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Tim Beal: Korea’s FTAs and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Chile conundrum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FTA did not bring about a drop in prices of Chilean wine</a:t>
            </a:r>
          </a:p>
          <a:p>
            <a:r>
              <a:rPr lang="en-GB" dirty="0" smtClean="0"/>
              <a:t>But imports went up</a:t>
            </a:r>
          </a:p>
          <a:p>
            <a:r>
              <a:rPr lang="en-GB" dirty="0" smtClean="0"/>
              <a:t>What is happening?</a:t>
            </a:r>
          </a:p>
          <a:p>
            <a:r>
              <a:rPr lang="en-GB" dirty="0" smtClean="0"/>
              <a:t>Tariff reduction over five years</a:t>
            </a:r>
          </a:p>
          <a:p>
            <a:pPr lvl="1"/>
            <a:r>
              <a:rPr lang="en-GB" dirty="0" smtClean="0"/>
              <a:t>No great incentive for importers/ trade to lower prices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Government and industry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Chilean government and industry target Korea</a:t>
            </a:r>
          </a:p>
          <a:p>
            <a:pPr lvl="1"/>
            <a:r>
              <a:rPr lang="en-GB" dirty="0" smtClean="0"/>
              <a:t>Heavy promotion of Chilean wine</a:t>
            </a:r>
          </a:p>
          <a:p>
            <a:r>
              <a:rPr lang="en-GB" dirty="0" smtClean="0"/>
              <a:t>Korean wine importers get better returns from Chilean wines</a:t>
            </a:r>
          </a:p>
          <a:p>
            <a:pPr lvl="1"/>
            <a:r>
              <a:rPr lang="en-GB" dirty="0" smtClean="0"/>
              <a:t>Push Chilean wines</a:t>
            </a:r>
          </a:p>
          <a:p>
            <a:r>
              <a:rPr lang="en-GB" dirty="0" smtClean="0"/>
              <a:t>Korean government happy that wine is a ‘success story’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41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Customer perception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Chilean wines perceived to be better value for money ‘because no tariff’</a:t>
            </a:r>
          </a:p>
          <a:p>
            <a:r>
              <a:rPr lang="en-GB" dirty="0" smtClean="0"/>
              <a:t>Endorsement effect – Korea is endorsing Chilean products</a:t>
            </a:r>
          </a:p>
          <a:p>
            <a:r>
              <a:rPr lang="en-GB" dirty="0" smtClean="0"/>
              <a:t>Wine becomes ‘representative product of Chile’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42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 of future FTAs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EU comes in July 2010</a:t>
            </a:r>
          </a:p>
          <a:p>
            <a:pPr lvl="1"/>
            <a:r>
              <a:rPr lang="en-GB" dirty="0" smtClean="0"/>
              <a:t>US when?</a:t>
            </a:r>
          </a:p>
          <a:p>
            <a:r>
              <a:rPr lang="en-GB" dirty="0" smtClean="0"/>
              <a:t>Will increase competition, pressure on prices</a:t>
            </a:r>
          </a:p>
          <a:p>
            <a:r>
              <a:rPr lang="en-GB" dirty="0" smtClean="0"/>
              <a:t>Effects uncertain</a:t>
            </a:r>
          </a:p>
          <a:p>
            <a:r>
              <a:rPr lang="en-GB" dirty="0" smtClean="0"/>
              <a:t>Chile cannot be repeated</a:t>
            </a:r>
          </a:p>
          <a:p>
            <a:r>
              <a:rPr lang="en-GB" dirty="0" smtClean="0"/>
              <a:t>Wine industry is complex, future difficult to predict</a:t>
            </a:r>
          </a:p>
          <a:p>
            <a:r>
              <a:rPr lang="en-GB" dirty="0" smtClean="0"/>
              <a:t>But...........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43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Wine is about enjoyment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t="4189"/>
          <a:stretch>
            <a:fillRect/>
          </a:stretch>
        </p:blipFill>
        <p:spPr bwMode="auto">
          <a:xfrm>
            <a:off x="755576" y="1484784"/>
            <a:ext cx="7610475" cy="494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44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8835"/>
          <a:stretch>
            <a:fillRect/>
          </a:stretch>
        </p:blipFill>
        <p:spPr bwMode="auto">
          <a:xfrm>
            <a:off x="1331640" y="1484784"/>
            <a:ext cx="7200800" cy="492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Cluttered alcohol market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1422234"/>
            <a:ext cx="6336704" cy="475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Country of origin very important</a:t>
            </a:r>
            <a:br>
              <a:rPr lang="en-GB" dirty="0" smtClean="0"/>
            </a:br>
            <a:r>
              <a:rPr lang="en-GB" sz="3600" dirty="0" smtClean="0"/>
              <a:t>But sometimes they get it wrong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Infuencers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Customers are influenced by</a:t>
            </a:r>
          </a:p>
          <a:p>
            <a:pPr lvl="1"/>
            <a:r>
              <a:rPr lang="en-GB" dirty="0" smtClean="0"/>
              <a:t>Media</a:t>
            </a:r>
          </a:p>
          <a:p>
            <a:pPr lvl="1"/>
            <a:r>
              <a:rPr lang="en-GB" dirty="0" smtClean="0"/>
              <a:t>(specialist) retailers</a:t>
            </a:r>
          </a:p>
          <a:p>
            <a:pPr lvl="1"/>
            <a:r>
              <a:rPr lang="en-GB" dirty="0" smtClean="0"/>
              <a:t>Distributors</a:t>
            </a:r>
          </a:p>
          <a:p>
            <a:pPr lvl="1"/>
            <a:r>
              <a:rPr lang="en-GB" dirty="0" smtClean="0"/>
              <a:t>Importers</a:t>
            </a:r>
          </a:p>
          <a:p>
            <a:pPr lvl="1"/>
            <a:r>
              <a:rPr lang="en-GB" dirty="0" smtClean="0"/>
              <a:t>Sommeliers (wine waiters)</a:t>
            </a:r>
          </a:p>
          <a:p>
            <a:r>
              <a:rPr lang="en-GB" dirty="0" smtClean="0"/>
              <a:t>In countries where wine is not traditional these are </a:t>
            </a:r>
            <a:r>
              <a:rPr lang="en-GB" b="1" dirty="0" smtClean="0">
                <a:solidFill>
                  <a:srgbClr val="C00000"/>
                </a:solidFill>
              </a:rPr>
              <a:t>cultural intermediaries</a:t>
            </a:r>
          </a:p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628800"/>
            <a:ext cx="339978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Media: Kami </a:t>
            </a:r>
            <a:r>
              <a:rPr lang="fr-FR" b="1" dirty="0"/>
              <a:t>no Shizuku,/Les Gouttes de Dieu/Drops of God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Specialist retail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610475" cy="522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1302</Words>
  <Application>Microsoft Office PowerPoint</Application>
  <PresentationFormat>On-screen Show (4:3)</PresentationFormat>
  <Paragraphs>258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Korea's FTAs and their implications for the Korean wine market  </vt:lpstr>
      <vt:lpstr>Outline</vt:lpstr>
      <vt:lpstr>But first...</vt:lpstr>
      <vt:lpstr>Slide 4</vt:lpstr>
      <vt:lpstr>Cluttered alcohol market</vt:lpstr>
      <vt:lpstr>Country of origin very important But sometimes they get it wrong!</vt:lpstr>
      <vt:lpstr>Infuencers</vt:lpstr>
      <vt:lpstr>Media: Kami no Shizuku,/Les Gouttes de Dieu/Drops of God</vt:lpstr>
      <vt:lpstr>Specialist retail</vt:lpstr>
      <vt:lpstr>Distribution channels are key</vt:lpstr>
      <vt:lpstr>Role of importers</vt:lpstr>
      <vt:lpstr>Sommeliers – cultural intermediaries </vt:lpstr>
      <vt:lpstr>  Conference – Budapest, Hungary, September 2010  </vt:lpstr>
      <vt:lpstr>Customers seek knowledge</vt:lpstr>
      <vt:lpstr>Researchers seek knowledge</vt:lpstr>
      <vt:lpstr>Analysing wine can be hard work</vt:lpstr>
      <vt:lpstr>But sometimes we have fun</vt:lpstr>
      <vt:lpstr>FTAs</vt:lpstr>
      <vt:lpstr>Multilateral FTAs</vt:lpstr>
      <vt:lpstr>Bilateral FTAs</vt:lpstr>
      <vt:lpstr>Korea’s FTAs</vt:lpstr>
      <vt:lpstr>Wine source countries in Korea’s FTA pipeline</vt:lpstr>
      <vt:lpstr>Wine and Korea’s FTAs</vt:lpstr>
      <vt:lpstr>You and wine</vt:lpstr>
      <vt:lpstr>Wine – where it comes from</vt:lpstr>
      <vt:lpstr>World of wine – Old and New</vt:lpstr>
      <vt:lpstr>Old World versus New World World wine production 2008</vt:lpstr>
      <vt:lpstr>Korean wine market</vt:lpstr>
      <vt:lpstr>Main wine source countries in Korea’s total imports,2009</vt:lpstr>
      <vt:lpstr>Shares of main types in Korean alcohol market, 2006-8</vt:lpstr>
      <vt:lpstr>Imported wines and spirits, 2004-9</vt:lpstr>
      <vt:lpstr>Wine’s share of imported alcohols, 2004-2009 </vt:lpstr>
      <vt:lpstr>Korea’s imports of wine, 1990-2009 </vt:lpstr>
      <vt:lpstr>Where does the wine come from?</vt:lpstr>
      <vt:lpstr>Shares of top seven wine source countries, 1990-2009</vt:lpstr>
      <vt:lpstr>French and German shares of Korea’s wine imports, 1990-2009</vt:lpstr>
      <vt:lpstr>Korea’s wine imports from selected source countries, 1990-2009, by share</vt:lpstr>
      <vt:lpstr>Korea’s wine imports, by type, 2003-9</vt:lpstr>
      <vt:lpstr>Chile’s share of Korea’s wine imports, 1990-2009</vt:lpstr>
      <vt:lpstr>Chile conundrum</vt:lpstr>
      <vt:lpstr>Government and industry</vt:lpstr>
      <vt:lpstr>Customer perception</vt:lpstr>
      <vt:lpstr>Effect of future FTAs</vt:lpstr>
      <vt:lpstr>Wine is about enjoyment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Korea's FTAs and their implications for the Korean wine market</dc:title>
  <dc:creator>Tim</dc:creator>
  <cp:lastModifiedBy>Tim</cp:lastModifiedBy>
  <cp:revision>38</cp:revision>
  <dcterms:created xsi:type="dcterms:W3CDTF">2010-10-15T04:02:05Z</dcterms:created>
  <dcterms:modified xsi:type="dcterms:W3CDTF">2010-10-17T01:38:19Z</dcterms:modified>
</cp:coreProperties>
</file>