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90" r:id="rId33"/>
    <p:sldId id="288" r:id="rId34"/>
    <p:sldId id="287" r:id="rId35"/>
  </p:sldIdLst>
  <p:sldSz cx="9144000" cy="6858000" type="screen4x3"/>
  <p:notesSz cx="6858000" cy="9686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IEP\Project\Statistics\Yeonju\Tax%20base%20for%20alchol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Sheet6!$B$40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Sheet6!$A$41:$A$45</c:f>
              <c:strCache>
                <c:ptCount val="5"/>
                <c:pt idx="0">
                  <c:v>Imported 'Fruit wine'</c:v>
                </c:pt>
                <c:pt idx="1">
                  <c:v>Beer</c:v>
                </c:pt>
                <c:pt idx="2">
                  <c:v>Whisky</c:v>
                </c:pt>
                <c:pt idx="3">
                  <c:v>Soju</c:v>
                </c:pt>
                <c:pt idx="4">
                  <c:v>Other</c:v>
                </c:pt>
              </c:strCache>
            </c:strRef>
          </c:cat>
          <c:val>
            <c:numRef>
              <c:f>Sheet6!$B$41:$B$45</c:f>
              <c:numCache>
                <c:formatCode>0</c:formatCode>
                <c:ptCount val="5"/>
                <c:pt idx="0">
                  <c:v>2.6074445843022636</c:v>
                </c:pt>
                <c:pt idx="1">
                  <c:v>38.429799671452628</c:v>
                </c:pt>
                <c:pt idx="2">
                  <c:v>12.959966291895126</c:v>
                </c:pt>
                <c:pt idx="3">
                  <c:v>32.133024342371968</c:v>
                </c:pt>
                <c:pt idx="4">
                  <c:v>13.869765109978026</c:v>
                </c:pt>
              </c:numCache>
            </c:numRef>
          </c:val>
        </c:ser>
        <c:ser>
          <c:idx val="1"/>
          <c:order val="1"/>
          <c:tx>
            <c:strRef>
              <c:f>Sheet6!$C$40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Sheet6!$A$41:$A$45</c:f>
              <c:strCache>
                <c:ptCount val="5"/>
                <c:pt idx="0">
                  <c:v>Imported 'Fruit wine'</c:v>
                </c:pt>
                <c:pt idx="1">
                  <c:v>Beer</c:v>
                </c:pt>
                <c:pt idx="2">
                  <c:v>Whisky</c:v>
                </c:pt>
                <c:pt idx="3">
                  <c:v>Soju</c:v>
                </c:pt>
                <c:pt idx="4">
                  <c:v>Other</c:v>
                </c:pt>
              </c:strCache>
            </c:strRef>
          </c:cat>
          <c:val>
            <c:numRef>
              <c:f>Sheet6!$C$41:$C$45</c:f>
              <c:numCache>
                <c:formatCode>0</c:formatCode>
                <c:ptCount val="5"/>
                <c:pt idx="0">
                  <c:v>3.8935600678974005</c:v>
                </c:pt>
                <c:pt idx="1">
                  <c:v>39.000062705301914</c:v>
                </c:pt>
                <c:pt idx="2">
                  <c:v>13.264050074453396</c:v>
                </c:pt>
                <c:pt idx="3">
                  <c:v>30.838882264573908</c:v>
                </c:pt>
                <c:pt idx="4">
                  <c:v>13.003444887773375</c:v>
                </c:pt>
              </c:numCache>
            </c:numRef>
          </c:val>
        </c:ser>
        <c:ser>
          <c:idx val="2"/>
          <c:order val="2"/>
          <c:tx>
            <c:strRef>
              <c:f>Sheet6!$D$40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Sheet6!$A$41:$A$45</c:f>
              <c:strCache>
                <c:ptCount val="5"/>
                <c:pt idx="0">
                  <c:v>Imported 'Fruit wine'</c:v>
                </c:pt>
                <c:pt idx="1">
                  <c:v>Beer</c:v>
                </c:pt>
                <c:pt idx="2">
                  <c:v>Whisky</c:v>
                </c:pt>
                <c:pt idx="3">
                  <c:v>Soju</c:v>
                </c:pt>
                <c:pt idx="4">
                  <c:v>Other</c:v>
                </c:pt>
              </c:strCache>
            </c:strRef>
          </c:cat>
          <c:val>
            <c:numRef>
              <c:f>Sheet6!$D$41:$D$45</c:f>
              <c:numCache>
                <c:formatCode>0</c:formatCode>
                <c:ptCount val="5"/>
                <c:pt idx="0">
                  <c:v>4.7002029014320081</c:v>
                </c:pt>
                <c:pt idx="1">
                  <c:v>40.42570708517767</c:v>
                </c:pt>
                <c:pt idx="2">
                  <c:v>11.35943959443104</c:v>
                </c:pt>
                <c:pt idx="3">
                  <c:v>31.634426584180702</c:v>
                </c:pt>
                <c:pt idx="4">
                  <c:v>11.880223834778592</c:v>
                </c:pt>
              </c:numCache>
            </c:numRef>
          </c:val>
        </c:ser>
        <c:shape val="box"/>
        <c:axId val="100243328"/>
        <c:axId val="100592640"/>
        <c:axId val="0"/>
      </c:bar3DChart>
      <c:catAx>
        <c:axId val="100243328"/>
        <c:scaling>
          <c:orientation val="minMax"/>
        </c:scaling>
        <c:axPos val="b"/>
        <c:tickLblPos val="nextTo"/>
        <c:crossAx val="100592640"/>
        <c:crosses val="autoZero"/>
        <c:auto val="1"/>
        <c:lblAlgn val="ctr"/>
        <c:lblOffset val="100"/>
      </c:catAx>
      <c:valAx>
        <c:axId val="100592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total alcohol by value</a:t>
                </a:r>
              </a:p>
            </c:rich>
          </c:tx>
          <c:layout/>
        </c:title>
        <c:numFmt formatCode="0" sourceLinked="1"/>
        <c:tickLblPos val="nextTo"/>
        <c:crossAx val="1002433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67677-C220-4367-B832-C3B352AAF51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34DCC93-CB2C-4E14-A15A-EDA631558CF2}">
      <dgm:prSet phldrT="[Text]"/>
      <dgm:spPr/>
      <dgm:t>
        <a:bodyPr/>
        <a:lstStyle/>
        <a:p>
          <a:r>
            <a:rPr lang="en-GB" dirty="0"/>
            <a:t>D: Under consideration</a:t>
          </a:r>
        </a:p>
      </dgm:t>
    </dgm:pt>
    <dgm:pt modelId="{F51E83E9-4142-41A3-8352-9CDA70B7F7A5}" type="parTrans" cxnId="{64060819-BF8E-4E39-9A15-432F1135C293}">
      <dgm:prSet/>
      <dgm:spPr/>
      <dgm:t>
        <a:bodyPr/>
        <a:lstStyle/>
        <a:p>
          <a:endParaRPr lang="en-GB"/>
        </a:p>
      </dgm:t>
    </dgm:pt>
    <dgm:pt modelId="{14665D91-5DAC-420A-94B6-C78AB3C9214A}" type="sibTrans" cxnId="{64060819-BF8E-4E39-9A15-432F1135C293}">
      <dgm:prSet/>
      <dgm:spPr/>
      <dgm:t>
        <a:bodyPr/>
        <a:lstStyle/>
        <a:p>
          <a:endParaRPr lang="en-GB"/>
        </a:p>
      </dgm:t>
    </dgm:pt>
    <dgm:pt modelId="{66FE62DC-CC9B-47C9-983A-3B5753B7725C}">
      <dgm:prSet phldrT="[Text]"/>
      <dgm:spPr/>
      <dgm:t>
        <a:bodyPr/>
        <a:lstStyle/>
        <a:p>
          <a:r>
            <a:rPr lang="en-GB" dirty="0"/>
            <a:t>C:Under negotiation</a:t>
          </a:r>
        </a:p>
      </dgm:t>
    </dgm:pt>
    <dgm:pt modelId="{E4DD540E-FF59-4B1A-8479-D2294E9F18ED}" type="parTrans" cxnId="{BB5A4D5D-AB1A-4FA2-B7B0-FFE9D0F000BE}">
      <dgm:prSet/>
      <dgm:spPr/>
      <dgm:t>
        <a:bodyPr/>
        <a:lstStyle/>
        <a:p>
          <a:endParaRPr lang="en-GB"/>
        </a:p>
      </dgm:t>
    </dgm:pt>
    <dgm:pt modelId="{80D2D65D-A533-4C2D-8FF0-CF5D06373653}" type="sibTrans" cxnId="{BB5A4D5D-AB1A-4FA2-B7B0-FFE9D0F000BE}">
      <dgm:prSet/>
      <dgm:spPr/>
      <dgm:t>
        <a:bodyPr/>
        <a:lstStyle/>
        <a:p>
          <a:endParaRPr lang="en-GB"/>
        </a:p>
      </dgm:t>
    </dgm:pt>
    <dgm:pt modelId="{57940C5E-8EA1-4915-AEBE-979E84FC87AD}">
      <dgm:prSet phldrT="[Text]"/>
      <dgm:spPr/>
      <dgm:t>
        <a:bodyPr/>
        <a:lstStyle/>
        <a:p>
          <a:r>
            <a:rPr lang="en-GB" dirty="0"/>
            <a:t>A: In effect</a:t>
          </a:r>
        </a:p>
      </dgm:t>
    </dgm:pt>
    <dgm:pt modelId="{3C117F82-C2E2-4809-8F62-817578C14CE0}" type="parTrans" cxnId="{913DD912-C56E-482E-907F-B4D04AB4EED2}">
      <dgm:prSet/>
      <dgm:spPr/>
      <dgm:t>
        <a:bodyPr/>
        <a:lstStyle/>
        <a:p>
          <a:endParaRPr lang="en-GB"/>
        </a:p>
      </dgm:t>
    </dgm:pt>
    <dgm:pt modelId="{37D9CB3B-63CB-4E65-ACA3-1382B175BB52}" type="sibTrans" cxnId="{913DD912-C56E-482E-907F-B4D04AB4EED2}">
      <dgm:prSet/>
      <dgm:spPr/>
      <dgm:t>
        <a:bodyPr/>
        <a:lstStyle/>
        <a:p>
          <a:endParaRPr lang="en-GB"/>
        </a:p>
      </dgm:t>
    </dgm:pt>
    <dgm:pt modelId="{D5B805E1-B93C-4D67-9C8D-E97006FA95C5}">
      <dgm:prSet phldrT="[Text]"/>
      <dgm:spPr/>
      <dgm:t>
        <a:bodyPr/>
        <a:lstStyle/>
        <a:p>
          <a:r>
            <a:rPr lang="en-GB" dirty="0"/>
            <a:t>B: Concluded</a:t>
          </a:r>
        </a:p>
      </dgm:t>
    </dgm:pt>
    <dgm:pt modelId="{10488E2C-2B41-4FCE-91A0-ED1BC606D3C6}" type="sibTrans" cxnId="{12903A27-EED8-4ADD-89FD-4B92B2FF17EC}">
      <dgm:prSet/>
      <dgm:spPr/>
      <dgm:t>
        <a:bodyPr/>
        <a:lstStyle/>
        <a:p>
          <a:endParaRPr lang="en-GB"/>
        </a:p>
      </dgm:t>
    </dgm:pt>
    <dgm:pt modelId="{A4C1846B-8C1A-4A7B-8623-F7366EA8E4C2}" type="parTrans" cxnId="{12903A27-EED8-4ADD-89FD-4B92B2FF17EC}">
      <dgm:prSet/>
      <dgm:spPr/>
      <dgm:t>
        <a:bodyPr/>
        <a:lstStyle/>
        <a:p>
          <a:endParaRPr lang="en-GB"/>
        </a:p>
      </dgm:t>
    </dgm:pt>
    <dgm:pt modelId="{67C2FF22-9E0A-45E8-9B72-7A43F74C8EDA}">
      <dgm:prSet phldrT="[Text]"/>
      <dgm:spPr/>
      <dgm:t>
        <a:bodyPr/>
        <a:lstStyle/>
        <a:p>
          <a:r>
            <a:rPr lang="en-GB" dirty="0"/>
            <a:t>Argentina</a:t>
          </a:r>
        </a:p>
      </dgm:t>
    </dgm:pt>
    <dgm:pt modelId="{145FC0C2-6C11-4038-8263-B9C37621880E}" type="parTrans" cxnId="{1C829D5F-DA78-49CE-9FF4-3043DD180C72}">
      <dgm:prSet/>
      <dgm:spPr/>
      <dgm:t>
        <a:bodyPr/>
        <a:lstStyle/>
        <a:p>
          <a:endParaRPr lang="en-GB"/>
        </a:p>
      </dgm:t>
    </dgm:pt>
    <dgm:pt modelId="{0784D305-F5B9-4BC2-9D0B-02267CE2DAF0}" type="sibTrans" cxnId="{1C829D5F-DA78-49CE-9FF4-3043DD180C72}">
      <dgm:prSet/>
      <dgm:spPr/>
      <dgm:t>
        <a:bodyPr/>
        <a:lstStyle/>
        <a:p>
          <a:endParaRPr lang="en-GB"/>
        </a:p>
      </dgm:t>
    </dgm:pt>
    <dgm:pt modelId="{F72B0111-D88F-44B9-A6D0-3ACED36EA8EF}">
      <dgm:prSet phldrT="[Text]"/>
      <dgm:spPr/>
      <dgm:t>
        <a:bodyPr/>
        <a:lstStyle/>
        <a:p>
          <a:r>
            <a:rPr lang="en-GB" dirty="0"/>
            <a:t>Australia</a:t>
          </a:r>
        </a:p>
      </dgm:t>
    </dgm:pt>
    <dgm:pt modelId="{5A4086B2-D254-4358-AFAE-BB8A1B84DB9C}" type="parTrans" cxnId="{6BECD8FA-15ED-4F31-AAC3-87049B3BE551}">
      <dgm:prSet/>
      <dgm:spPr/>
      <dgm:t>
        <a:bodyPr/>
        <a:lstStyle/>
        <a:p>
          <a:endParaRPr lang="en-GB"/>
        </a:p>
      </dgm:t>
    </dgm:pt>
    <dgm:pt modelId="{04F28DA2-77E5-46B9-A93F-1B7C7258904E}" type="sibTrans" cxnId="{6BECD8FA-15ED-4F31-AAC3-87049B3BE551}">
      <dgm:prSet/>
      <dgm:spPr/>
      <dgm:t>
        <a:bodyPr/>
        <a:lstStyle/>
        <a:p>
          <a:endParaRPr lang="en-GB"/>
        </a:p>
      </dgm:t>
    </dgm:pt>
    <dgm:pt modelId="{513F4EBB-0489-4F93-8F55-D39BEF9C818A}">
      <dgm:prSet phldrT="[Text]"/>
      <dgm:spPr/>
      <dgm:t>
        <a:bodyPr/>
        <a:lstStyle/>
        <a:p>
          <a:r>
            <a:rPr lang="en-GB" dirty="0"/>
            <a:t>New Zealand</a:t>
          </a:r>
        </a:p>
      </dgm:t>
    </dgm:pt>
    <dgm:pt modelId="{578E3729-BBA1-433D-B148-141C5F906476}" type="parTrans" cxnId="{F246939C-E683-4841-BFB7-64E4B472823A}">
      <dgm:prSet/>
      <dgm:spPr/>
      <dgm:t>
        <a:bodyPr/>
        <a:lstStyle/>
        <a:p>
          <a:endParaRPr lang="en-GB"/>
        </a:p>
      </dgm:t>
    </dgm:pt>
    <dgm:pt modelId="{033AEDC3-1FE7-4BEA-A462-FEC8DDD90390}" type="sibTrans" cxnId="{F246939C-E683-4841-BFB7-64E4B472823A}">
      <dgm:prSet/>
      <dgm:spPr/>
      <dgm:t>
        <a:bodyPr/>
        <a:lstStyle/>
        <a:p>
          <a:endParaRPr lang="en-GB"/>
        </a:p>
      </dgm:t>
    </dgm:pt>
    <dgm:pt modelId="{E13AE9F3-3373-463B-AF17-EF3A88BA7B03}">
      <dgm:prSet phldrT="[Text]"/>
      <dgm:spPr/>
      <dgm:t>
        <a:bodyPr/>
        <a:lstStyle/>
        <a:p>
          <a:r>
            <a:rPr lang="en-GB" dirty="0"/>
            <a:t>EU - France, Italy, Germany, etc.</a:t>
          </a:r>
        </a:p>
      </dgm:t>
    </dgm:pt>
    <dgm:pt modelId="{2B5757FE-5CE9-4B97-B03C-2BE5E76EA6C9}" type="parTrans" cxnId="{B88DCB8F-2420-4E8B-9B63-A4ACCB92F913}">
      <dgm:prSet/>
      <dgm:spPr/>
      <dgm:t>
        <a:bodyPr/>
        <a:lstStyle/>
        <a:p>
          <a:endParaRPr lang="en-GB"/>
        </a:p>
      </dgm:t>
    </dgm:pt>
    <dgm:pt modelId="{4850C304-5479-4E1F-8AED-6BF44D3F4BDA}" type="sibTrans" cxnId="{B88DCB8F-2420-4E8B-9B63-A4ACCB92F913}">
      <dgm:prSet/>
      <dgm:spPr/>
      <dgm:t>
        <a:bodyPr/>
        <a:lstStyle/>
        <a:p>
          <a:endParaRPr lang="en-GB"/>
        </a:p>
      </dgm:t>
    </dgm:pt>
    <dgm:pt modelId="{91E420EE-59CD-4B69-B406-89F519E08ACC}">
      <dgm:prSet phldrT="[Text]"/>
      <dgm:spPr/>
      <dgm:t>
        <a:bodyPr/>
        <a:lstStyle/>
        <a:p>
          <a:r>
            <a:rPr lang="en-GB" dirty="0"/>
            <a:t>US</a:t>
          </a:r>
        </a:p>
      </dgm:t>
    </dgm:pt>
    <dgm:pt modelId="{6194E23B-E078-40F2-B766-00AC41D07DD4}" type="parTrans" cxnId="{27F2270E-510D-4C26-A845-66AB0951EE61}">
      <dgm:prSet/>
      <dgm:spPr/>
      <dgm:t>
        <a:bodyPr/>
        <a:lstStyle/>
        <a:p>
          <a:endParaRPr lang="en-GB"/>
        </a:p>
      </dgm:t>
    </dgm:pt>
    <dgm:pt modelId="{CE6784ED-43AE-4EE5-A909-65051A1803AC}" type="sibTrans" cxnId="{27F2270E-510D-4C26-A845-66AB0951EE61}">
      <dgm:prSet/>
      <dgm:spPr/>
      <dgm:t>
        <a:bodyPr/>
        <a:lstStyle/>
        <a:p>
          <a:endParaRPr lang="en-GB"/>
        </a:p>
      </dgm:t>
    </dgm:pt>
    <dgm:pt modelId="{92BFCAC5-5F41-474D-B3DB-09ED920E1446}">
      <dgm:prSet phldrT="[Text]"/>
      <dgm:spPr/>
      <dgm:t>
        <a:bodyPr/>
        <a:lstStyle/>
        <a:p>
          <a:r>
            <a:rPr lang="en-GB" dirty="0"/>
            <a:t>Chile</a:t>
          </a:r>
        </a:p>
      </dgm:t>
    </dgm:pt>
    <dgm:pt modelId="{E285F5DD-51F9-4789-91E9-E49D834A3395}" type="parTrans" cxnId="{3F6E729D-4B96-4CFF-9FCB-22BDC531DAB3}">
      <dgm:prSet/>
      <dgm:spPr/>
      <dgm:t>
        <a:bodyPr/>
        <a:lstStyle/>
        <a:p>
          <a:endParaRPr lang="en-GB"/>
        </a:p>
      </dgm:t>
    </dgm:pt>
    <dgm:pt modelId="{840106E7-AD25-4020-92E8-EAF234FC522D}" type="sibTrans" cxnId="{3F6E729D-4B96-4CFF-9FCB-22BDC531DAB3}">
      <dgm:prSet/>
      <dgm:spPr/>
      <dgm:t>
        <a:bodyPr/>
        <a:lstStyle/>
        <a:p>
          <a:endParaRPr lang="en-GB"/>
        </a:p>
      </dgm:t>
    </dgm:pt>
    <dgm:pt modelId="{A7ACE12C-5B5C-4F24-A014-803D95F9824F}" type="pres">
      <dgm:prSet presAssocID="{74667677-C220-4367-B832-C3B352AAF5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B315564-D90A-4461-88F7-8875A96FDA77}" type="pres">
      <dgm:prSet presAssocID="{034DCC93-CB2C-4E14-A15A-EDA631558CF2}" presName="composite" presStyleCnt="0"/>
      <dgm:spPr/>
    </dgm:pt>
    <dgm:pt modelId="{86F36AE6-FC68-4B90-B3FD-A5BDF2A3ECCC}" type="pres">
      <dgm:prSet presAssocID="{034DCC93-CB2C-4E14-A15A-EDA631558CF2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0E7E11-9522-40CD-BCC7-50D3E78BD13B}" type="pres">
      <dgm:prSet presAssocID="{034DCC93-CB2C-4E14-A15A-EDA631558CF2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A898E8-2952-4774-89FC-F267C324442D}" type="pres">
      <dgm:prSet presAssocID="{14665D91-5DAC-420A-94B6-C78AB3C9214A}" presName="space" presStyleCnt="0"/>
      <dgm:spPr/>
    </dgm:pt>
    <dgm:pt modelId="{9F9D0ABE-8F3E-410F-90B4-E3132D5DD1A8}" type="pres">
      <dgm:prSet presAssocID="{66FE62DC-CC9B-47C9-983A-3B5753B7725C}" presName="composite" presStyleCnt="0"/>
      <dgm:spPr/>
    </dgm:pt>
    <dgm:pt modelId="{0CA91C83-CA34-4E11-BDBC-FFBC0BC9FFE8}" type="pres">
      <dgm:prSet presAssocID="{66FE62DC-CC9B-47C9-983A-3B5753B7725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95DA77-D840-4E31-A7A8-F8EC46A477DF}" type="pres">
      <dgm:prSet presAssocID="{66FE62DC-CC9B-47C9-983A-3B5753B7725C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42D743-FAFF-4BF7-93A6-11DEC649DDD8}" type="pres">
      <dgm:prSet presAssocID="{80D2D65D-A533-4C2D-8FF0-CF5D06373653}" presName="space" presStyleCnt="0"/>
      <dgm:spPr/>
    </dgm:pt>
    <dgm:pt modelId="{3213A3BC-E6BC-4575-8A90-FEE395F651AF}" type="pres">
      <dgm:prSet presAssocID="{D5B805E1-B93C-4D67-9C8D-E97006FA95C5}" presName="composite" presStyleCnt="0"/>
      <dgm:spPr/>
    </dgm:pt>
    <dgm:pt modelId="{FF18E4E9-7D87-4C80-A298-098015199948}" type="pres">
      <dgm:prSet presAssocID="{D5B805E1-B93C-4D67-9C8D-E97006FA95C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BB3955-5B45-45DF-AB2A-2419F376550E}" type="pres">
      <dgm:prSet presAssocID="{D5B805E1-B93C-4D67-9C8D-E97006FA95C5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26328E-F7C4-475B-A818-6767D9429568}" type="pres">
      <dgm:prSet presAssocID="{10488E2C-2B41-4FCE-91A0-ED1BC606D3C6}" presName="space" presStyleCnt="0"/>
      <dgm:spPr/>
    </dgm:pt>
    <dgm:pt modelId="{E1E3D561-69C6-4783-9F3B-E3500380A705}" type="pres">
      <dgm:prSet presAssocID="{57940C5E-8EA1-4915-AEBE-979E84FC87AD}" presName="composite" presStyleCnt="0"/>
      <dgm:spPr/>
    </dgm:pt>
    <dgm:pt modelId="{D31DBFF5-ED54-490C-A8D8-D58AB1419587}" type="pres">
      <dgm:prSet presAssocID="{57940C5E-8EA1-4915-AEBE-979E84FC87AD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853A6C-AAE2-4E90-BED5-367717388DA6}" type="pres">
      <dgm:prSet presAssocID="{57940C5E-8EA1-4915-AEBE-979E84FC87AD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DE8ABF-7A5F-420E-BB94-84E8CFEA76DA}" type="presOf" srcId="{66FE62DC-CC9B-47C9-983A-3B5753B7725C}" destId="{0CA91C83-CA34-4E11-BDBC-FFBC0BC9FFE8}" srcOrd="0" destOrd="0" presId="urn:microsoft.com/office/officeart/2005/8/layout/chevron1"/>
    <dgm:cxn modelId="{8E36C977-0604-4DF8-B5B9-C5F5EA5F83BF}" type="presOf" srcId="{513F4EBB-0489-4F93-8F55-D39BEF9C818A}" destId="{E695DA77-D840-4E31-A7A8-F8EC46A477DF}" srcOrd="0" destOrd="1" presId="urn:microsoft.com/office/officeart/2005/8/layout/chevron1"/>
    <dgm:cxn modelId="{F28442E4-AD04-40FF-BA22-A5EC9728F9FB}" type="presOf" srcId="{034DCC93-CB2C-4E14-A15A-EDA631558CF2}" destId="{86F36AE6-FC68-4B90-B3FD-A5BDF2A3ECCC}" srcOrd="0" destOrd="0" presId="urn:microsoft.com/office/officeart/2005/8/layout/chevron1"/>
    <dgm:cxn modelId="{6BECD8FA-15ED-4F31-AAC3-87049B3BE551}" srcId="{66FE62DC-CC9B-47C9-983A-3B5753B7725C}" destId="{F72B0111-D88F-44B9-A6D0-3ACED36EA8EF}" srcOrd="0" destOrd="0" parTransId="{5A4086B2-D254-4358-AFAE-BB8A1B84DB9C}" sibTransId="{04F28DA2-77E5-46B9-A93F-1B7C7258904E}"/>
    <dgm:cxn modelId="{AE2E686E-FDBE-4931-9777-E7FE7B193697}" type="presOf" srcId="{74667677-C220-4367-B832-C3B352AAF51D}" destId="{A7ACE12C-5B5C-4F24-A014-803D95F9824F}" srcOrd="0" destOrd="0" presId="urn:microsoft.com/office/officeart/2005/8/layout/chevron1"/>
    <dgm:cxn modelId="{658CA57D-AD8D-4C23-95B9-FE18C342900F}" type="presOf" srcId="{57940C5E-8EA1-4915-AEBE-979E84FC87AD}" destId="{D31DBFF5-ED54-490C-A8D8-D58AB1419587}" srcOrd="0" destOrd="0" presId="urn:microsoft.com/office/officeart/2005/8/layout/chevron1"/>
    <dgm:cxn modelId="{64060819-BF8E-4E39-9A15-432F1135C293}" srcId="{74667677-C220-4367-B832-C3B352AAF51D}" destId="{034DCC93-CB2C-4E14-A15A-EDA631558CF2}" srcOrd="0" destOrd="0" parTransId="{F51E83E9-4142-41A3-8352-9CDA70B7F7A5}" sibTransId="{14665D91-5DAC-420A-94B6-C78AB3C9214A}"/>
    <dgm:cxn modelId="{E3D4A963-537D-428C-A286-D4B5230BDD5B}" type="presOf" srcId="{E13AE9F3-3373-463B-AF17-EF3A88BA7B03}" destId="{5EBB3955-5B45-45DF-AB2A-2419F376550E}" srcOrd="0" destOrd="0" presId="urn:microsoft.com/office/officeart/2005/8/layout/chevron1"/>
    <dgm:cxn modelId="{27F2270E-510D-4C26-A845-66AB0951EE61}" srcId="{D5B805E1-B93C-4D67-9C8D-E97006FA95C5}" destId="{91E420EE-59CD-4B69-B406-89F519E08ACC}" srcOrd="1" destOrd="0" parTransId="{6194E23B-E078-40F2-B766-00AC41D07DD4}" sibTransId="{CE6784ED-43AE-4EE5-A909-65051A1803AC}"/>
    <dgm:cxn modelId="{12903A27-EED8-4ADD-89FD-4B92B2FF17EC}" srcId="{74667677-C220-4367-B832-C3B352AAF51D}" destId="{D5B805E1-B93C-4D67-9C8D-E97006FA95C5}" srcOrd="2" destOrd="0" parTransId="{A4C1846B-8C1A-4A7B-8623-F7366EA8E4C2}" sibTransId="{10488E2C-2B41-4FCE-91A0-ED1BC606D3C6}"/>
    <dgm:cxn modelId="{6C3AA4EF-9794-49C5-A740-0312C5C1C3E1}" type="presOf" srcId="{F72B0111-D88F-44B9-A6D0-3ACED36EA8EF}" destId="{E695DA77-D840-4E31-A7A8-F8EC46A477DF}" srcOrd="0" destOrd="0" presId="urn:microsoft.com/office/officeart/2005/8/layout/chevron1"/>
    <dgm:cxn modelId="{3F6E729D-4B96-4CFF-9FCB-22BDC531DAB3}" srcId="{57940C5E-8EA1-4915-AEBE-979E84FC87AD}" destId="{92BFCAC5-5F41-474D-B3DB-09ED920E1446}" srcOrd="0" destOrd="0" parTransId="{E285F5DD-51F9-4789-91E9-E49D834A3395}" sibTransId="{840106E7-AD25-4020-92E8-EAF234FC522D}"/>
    <dgm:cxn modelId="{BB5A4D5D-AB1A-4FA2-B7B0-FFE9D0F000BE}" srcId="{74667677-C220-4367-B832-C3B352AAF51D}" destId="{66FE62DC-CC9B-47C9-983A-3B5753B7725C}" srcOrd="1" destOrd="0" parTransId="{E4DD540E-FF59-4B1A-8479-D2294E9F18ED}" sibTransId="{80D2D65D-A533-4C2D-8FF0-CF5D06373653}"/>
    <dgm:cxn modelId="{3EB69959-19BC-451A-87DD-DC0B28FBECC9}" type="presOf" srcId="{D5B805E1-B93C-4D67-9C8D-E97006FA95C5}" destId="{FF18E4E9-7D87-4C80-A298-098015199948}" srcOrd="0" destOrd="0" presId="urn:microsoft.com/office/officeart/2005/8/layout/chevron1"/>
    <dgm:cxn modelId="{1C829D5F-DA78-49CE-9FF4-3043DD180C72}" srcId="{034DCC93-CB2C-4E14-A15A-EDA631558CF2}" destId="{67C2FF22-9E0A-45E8-9B72-7A43F74C8EDA}" srcOrd="0" destOrd="0" parTransId="{145FC0C2-6C11-4038-8263-B9C37621880E}" sibTransId="{0784D305-F5B9-4BC2-9D0B-02267CE2DAF0}"/>
    <dgm:cxn modelId="{B88DCB8F-2420-4E8B-9B63-A4ACCB92F913}" srcId="{D5B805E1-B93C-4D67-9C8D-E97006FA95C5}" destId="{E13AE9F3-3373-463B-AF17-EF3A88BA7B03}" srcOrd="0" destOrd="0" parTransId="{2B5757FE-5CE9-4B97-B03C-2BE5E76EA6C9}" sibTransId="{4850C304-5479-4E1F-8AED-6BF44D3F4BDA}"/>
    <dgm:cxn modelId="{EDBFB747-2863-41FA-802B-5F06BE1394F2}" type="presOf" srcId="{67C2FF22-9E0A-45E8-9B72-7A43F74C8EDA}" destId="{CE0E7E11-9522-40CD-BCC7-50D3E78BD13B}" srcOrd="0" destOrd="0" presId="urn:microsoft.com/office/officeart/2005/8/layout/chevron1"/>
    <dgm:cxn modelId="{913DD912-C56E-482E-907F-B4D04AB4EED2}" srcId="{74667677-C220-4367-B832-C3B352AAF51D}" destId="{57940C5E-8EA1-4915-AEBE-979E84FC87AD}" srcOrd="3" destOrd="0" parTransId="{3C117F82-C2E2-4809-8F62-817578C14CE0}" sibTransId="{37D9CB3B-63CB-4E65-ACA3-1382B175BB52}"/>
    <dgm:cxn modelId="{0004CB17-1ECA-4B3E-B28A-46686EFEC23D}" type="presOf" srcId="{91E420EE-59CD-4B69-B406-89F519E08ACC}" destId="{5EBB3955-5B45-45DF-AB2A-2419F376550E}" srcOrd="0" destOrd="1" presId="urn:microsoft.com/office/officeart/2005/8/layout/chevron1"/>
    <dgm:cxn modelId="{F246939C-E683-4841-BFB7-64E4B472823A}" srcId="{66FE62DC-CC9B-47C9-983A-3B5753B7725C}" destId="{513F4EBB-0489-4F93-8F55-D39BEF9C818A}" srcOrd="1" destOrd="0" parTransId="{578E3729-BBA1-433D-B148-141C5F906476}" sibTransId="{033AEDC3-1FE7-4BEA-A462-FEC8DDD90390}"/>
    <dgm:cxn modelId="{C39E2843-A6DF-4674-ACC6-4A381105A26B}" type="presOf" srcId="{92BFCAC5-5F41-474D-B3DB-09ED920E1446}" destId="{F0853A6C-AAE2-4E90-BED5-367717388DA6}" srcOrd="0" destOrd="0" presId="urn:microsoft.com/office/officeart/2005/8/layout/chevron1"/>
    <dgm:cxn modelId="{B8BF01F0-9669-45E7-80C0-1EE17320AC71}" type="presParOf" srcId="{A7ACE12C-5B5C-4F24-A014-803D95F9824F}" destId="{1B315564-D90A-4461-88F7-8875A96FDA77}" srcOrd="0" destOrd="0" presId="urn:microsoft.com/office/officeart/2005/8/layout/chevron1"/>
    <dgm:cxn modelId="{C1E9656D-CC90-4F34-9AED-15ADEBDCD347}" type="presParOf" srcId="{1B315564-D90A-4461-88F7-8875A96FDA77}" destId="{86F36AE6-FC68-4B90-B3FD-A5BDF2A3ECCC}" srcOrd="0" destOrd="0" presId="urn:microsoft.com/office/officeart/2005/8/layout/chevron1"/>
    <dgm:cxn modelId="{42000818-1708-49AC-A609-787E6B31A3BC}" type="presParOf" srcId="{1B315564-D90A-4461-88F7-8875A96FDA77}" destId="{CE0E7E11-9522-40CD-BCC7-50D3E78BD13B}" srcOrd="1" destOrd="0" presId="urn:microsoft.com/office/officeart/2005/8/layout/chevron1"/>
    <dgm:cxn modelId="{E10A382F-7F99-4385-978C-9D7DCB80EB29}" type="presParOf" srcId="{A7ACE12C-5B5C-4F24-A014-803D95F9824F}" destId="{37A898E8-2952-4774-89FC-F267C324442D}" srcOrd="1" destOrd="0" presId="urn:microsoft.com/office/officeart/2005/8/layout/chevron1"/>
    <dgm:cxn modelId="{64E59A97-896C-49FF-818F-5531CAF311E4}" type="presParOf" srcId="{A7ACE12C-5B5C-4F24-A014-803D95F9824F}" destId="{9F9D0ABE-8F3E-410F-90B4-E3132D5DD1A8}" srcOrd="2" destOrd="0" presId="urn:microsoft.com/office/officeart/2005/8/layout/chevron1"/>
    <dgm:cxn modelId="{A6A8BB1D-F986-464F-9875-B0288EE8E396}" type="presParOf" srcId="{9F9D0ABE-8F3E-410F-90B4-E3132D5DD1A8}" destId="{0CA91C83-CA34-4E11-BDBC-FFBC0BC9FFE8}" srcOrd="0" destOrd="0" presId="urn:microsoft.com/office/officeart/2005/8/layout/chevron1"/>
    <dgm:cxn modelId="{37A09CAD-3D11-479B-8488-5F60E20F933E}" type="presParOf" srcId="{9F9D0ABE-8F3E-410F-90B4-E3132D5DD1A8}" destId="{E695DA77-D840-4E31-A7A8-F8EC46A477DF}" srcOrd="1" destOrd="0" presId="urn:microsoft.com/office/officeart/2005/8/layout/chevron1"/>
    <dgm:cxn modelId="{520E987A-B696-40D8-AF06-D5F2AD9A7D3A}" type="presParOf" srcId="{A7ACE12C-5B5C-4F24-A014-803D95F9824F}" destId="{0A42D743-FAFF-4BF7-93A6-11DEC649DDD8}" srcOrd="3" destOrd="0" presId="urn:microsoft.com/office/officeart/2005/8/layout/chevron1"/>
    <dgm:cxn modelId="{0816C2A0-8FC7-4792-8D43-373117C5D545}" type="presParOf" srcId="{A7ACE12C-5B5C-4F24-A014-803D95F9824F}" destId="{3213A3BC-E6BC-4575-8A90-FEE395F651AF}" srcOrd="4" destOrd="0" presId="urn:microsoft.com/office/officeart/2005/8/layout/chevron1"/>
    <dgm:cxn modelId="{9BE66301-9335-4C8F-9389-196A3B6CBB9E}" type="presParOf" srcId="{3213A3BC-E6BC-4575-8A90-FEE395F651AF}" destId="{FF18E4E9-7D87-4C80-A298-098015199948}" srcOrd="0" destOrd="0" presId="urn:microsoft.com/office/officeart/2005/8/layout/chevron1"/>
    <dgm:cxn modelId="{B657F047-CC04-498E-B154-E0A20E7A5B8A}" type="presParOf" srcId="{3213A3BC-E6BC-4575-8A90-FEE395F651AF}" destId="{5EBB3955-5B45-45DF-AB2A-2419F376550E}" srcOrd="1" destOrd="0" presId="urn:microsoft.com/office/officeart/2005/8/layout/chevron1"/>
    <dgm:cxn modelId="{99194778-8E1A-4FF1-90AA-CCAC198BA039}" type="presParOf" srcId="{A7ACE12C-5B5C-4F24-A014-803D95F9824F}" destId="{F526328E-F7C4-475B-A818-6767D9429568}" srcOrd="5" destOrd="0" presId="urn:microsoft.com/office/officeart/2005/8/layout/chevron1"/>
    <dgm:cxn modelId="{E6EEC368-4DCE-4FCB-A06E-5AF5F360AB7B}" type="presParOf" srcId="{A7ACE12C-5B5C-4F24-A014-803D95F9824F}" destId="{E1E3D561-69C6-4783-9F3B-E3500380A705}" srcOrd="6" destOrd="0" presId="urn:microsoft.com/office/officeart/2005/8/layout/chevron1"/>
    <dgm:cxn modelId="{060160C5-2CEA-49F0-82EC-0056337F2A06}" type="presParOf" srcId="{E1E3D561-69C6-4783-9F3B-E3500380A705}" destId="{D31DBFF5-ED54-490C-A8D8-D58AB1419587}" srcOrd="0" destOrd="0" presId="urn:microsoft.com/office/officeart/2005/8/layout/chevron1"/>
    <dgm:cxn modelId="{C85E3DD5-D54E-4F73-860C-6B7EF1E3C4AD}" type="presParOf" srcId="{E1E3D561-69C6-4783-9F3B-E3500380A705}" destId="{F0853A6C-AAE2-4E90-BED5-367717388DA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F36AE6-FC68-4B90-B3FD-A5BDF2A3ECCC}">
      <dsp:nvSpPr>
        <dsp:cNvPr id="0" name=""/>
        <dsp:cNvSpPr/>
      </dsp:nvSpPr>
      <dsp:spPr>
        <a:xfrm>
          <a:off x="6152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D: Under consideration</a:t>
          </a:r>
        </a:p>
      </dsp:txBody>
      <dsp:txXfrm>
        <a:off x="6152" y="568827"/>
        <a:ext cx="2193149" cy="877259"/>
      </dsp:txXfrm>
    </dsp:sp>
    <dsp:sp modelId="{CE0E7E11-9522-40CD-BCC7-50D3E78BD13B}">
      <dsp:nvSpPr>
        <dsp:cNvPr id="0" name=""/>
        <dsp:cNvSpPr/>
      </dsp:nvSpPr>
      <dsp:spPr>
        <a:xfrm>
          <a:off x="6152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Argentina</a:t>
          </a:r>
        </a:p>
      </dsp:txBody>
      <dsp:txXfrm>
        <a:off x="6152" y="1555745"/>
        <a:ext cx="1754519" cy="758425"/>
      </dsp:txXfrm>
    </dsp:sp>
    <dsp:sp modelId="{0CA91C83-CA34-4E11-BDBC-FFBC0BC9FFE8}">
      <dsp:nvSpPr>
        <dsp:cNvPr id="0" name=""/>
        <dsp:cNvSpPr/>
      </dsp:nvSpPr>
      <dsp:spPr>
        <a:xfrm>
          <a:off x="1983302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C:Under negotiation</a:t>
          </a:r>
        </a:p>
      </dsp:txBody>
      <dsp:txXfrm>
        <a:off x="1983302" y="568827"/>
        <a:ext cx="2193149" cy="877259"/>
      </dsp:txXfrm>
    </dsp:sp>
    <dsp:sp modelId="{E695DA77-D840-4E31-A7A8-F8EC46A477DF}">
      <dsp:nvSpPr>
        <dsp:cNvPr id="0" name=""/>
        <dsp:cNvSpPr/>
      </dsp:nvSpPr>
      <dsp:spPr>
        <a:xfrm>
          <a:off x="1983302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Australia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New Zealand</a:t>
          </a:r>
        </a:p>
      </dsp:txBody>
      <dsp:txXfrm>
        <a:off x="1983302" y="1555745"/>
        <a:ext cx="1754519" cy="758425"/>
      </dsp:txXfrm>
    </dsp:sp>
    <dsp:sp modelId="{FF18E4E9-7D87-4C80-A298-098015199948}">
      <dsp:nvSpPr>
        <dsp:cNvPr id="0" name=""/>
        <dsp:cNvSpPr/>
      </dsp:nvSpPr>
      <dsp:spPr>
        <a:xfrm>
          <a:off x="3960451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B: Concluded</a:t>
          </a:r>
        </a:p>
      </dsp:txBody>
      <dsp:txXfrm>
        <a:off x="3960451" y="568827"/>
        <a:ext cx="2193149" cy="877259"/>
      </dsp:txXfrm>
    </dsp:sp>
    <dsp:sp modelId="{5EBB3955-5B45-45DF-AB2A-2419F376550E}">
      <dsp:nvSpPr>
        <dsp:cNvPr id="0" name=""/>
        <dsp:cNvSpPr/>
      </dsp:nvSpPr>
      <dsp:spPr>
        <a:xfrm>
          <a:off x="3960451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EU - France, Italy, Germany, etc.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US</a:t>
          </a:r>
        </a:p>
      </dsp:txBody>
      <dsp:txXfrm>
        <a:off x="3960451" y="1555745"/>
        <a:ext cx="1754519" cy="758425"/>
      </dsp:txXfrm>
    </dsp:sp>
    <dsp:sp modelId="{D31DBFF5-ED54-490C-A8D8-D58AB1419587}">
      <dsp:nvSpPr>
        <dsp:cNvPr id="0" name=""/>
        <dsp:cNvSpPr/>
      </dsp:nvSpPr>
      <dsp:spPr>
        <a:xfrm>
          <a:off x="5937601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A: In effect</a:t>
          </a:r>
        </a:p>
      </dsp:txBody>
      <dsp:txXfrm>
        <a:off x="5937601" y="568827"/>
        <a:ext cx="2193149" cy="877259"/>
      </dsp:txXfrm>
    </dsp:sp>
    <dsp:sp modelId="{F0853A6C-AAE2-4E90-BED5-367717388DA6}">
      <dsp:nvSpPr>
        <dsp:cNvPr id="0" name=""/>
        <dsp:cNvSpPr/>
      </dsp:nvSpPr>
      <dsp:spPr>
        <a:xfrm>
          <a:off x="5937601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Chile</a:t>
          </a:r>
        </a:p>
      </dsp:txBody>
      <dsp:txXfrm>
        <a:off x="5937601" y="1555745"/>
        <a:ext cx="1754519" cy="758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0E230-0F7F-456A-A48D-8D72BB6A89AA}" type="datetimeFigureOut">
              <a:rPr lang="en-GB" smtClean="0"/>
              <a:t>21/10/2010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C8E90-6942-4D91-B6C6-3939BB201A2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KIEP 25 October 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Tim Beal: FTA and Wine Market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638BB4B7-6860-4CEC-8C85-DA07CF1267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9F4-C3FB-4DA2-853F-7AB24EA68700}" type="datetimeFigureOut">
              <a:rPr lang="en-GB" smtClean="0"/>
              <a:pPr/>
              <a:t>21/10/2010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B4B7-6860-4CEC-8C85-DA07CF126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9F4-C3FB-4DA2-853F-7AB24EA68700}" type="datetimeFigureOut">
              <a:rPr lang="en-GB" smtClean="0"/>
              <a:pPr/>
              <a:t>21/10/2010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B4B7-6860-4CEC-8C85-DA07CF126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9F4-C3FB-4DA2-853F-7AB24EA68700}" type="datetimeFigureOut">
              <a:rPr lang="en-GB" smtClean="0"/>
              <a:pPr/>
              <a:t>21/10/2010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B4B7-6860-4CEC-8C85-DA07CF126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9F4-C3FB-4DA2-853F-7AB24EA68700}" type="datetimeFigureOut">
              <a:rPr lang="en-GB" smtClean="0"/>
              <a:pPr/>
              <a:t>21/10/2010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B4B7-6860-4CEC-8C85-DA07CF126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9F4-C3FB-4DA2-853F-7AB24EA68700}" type="datetimeFigureOut">
              <a:rPr lang="en-GB" smtClean="0"/>
              <a:pPr/>
              <a:t>21/10/2010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B4B7-6860-4CEC-8C85-DA07CF126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9F4-C3FB-4DA2-853F-7AB24EA68700}" type="datetimeFigureOut">
              <a:rPr lang="en-GB" smtClean="0"/>
              <a:pPr/>
              <a:t>21/10/2010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B4B7-6860-4CEC-8C85-DA07CF126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9F4-C3FB-4DA2-853F-7AB24EA68700}" type="datetimeFigureOut">
              <a:rPr lang="en-GB" smtClean="0"/>
              <a:pPr/>
              <a:t>21/10/2010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B4B7-6860-4CEC-8C85-DA07CF126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9F4-C3FB-4DA2-853F-7AB24EA68700}" type="datetimeFigureOut">
              <a:rPr lang="en-GB" smtClean="0"/>
              <a:pPr/>
              <a:t>21/10/2010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B4B7-6860-4CEC-8C85-DA07CF126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9F4-C3FB-4DA2-853F-7AB24EA68700}" type="datetimeFigureOut">
              <a:rPr lang="en-GB" smtClean="0"/>
              <a:pPr/>
              <a:t>21/10/2010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B4B7-6860-4CEC-8C85-DA07CF126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9F4-C3FB-4DA2-853F-7AB24EA68700}" type="datetimeFigureOut">
              <a:rPr lang="en-GB" smtClean="0"/>
              <a:pPr/>
              <a:t>21/10/2010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B4B7-6860-4CEC-8C85-DA07CF126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B9F4-C3FB-4DA2-853F-7AB24EA68700}" type="datetimeFigureOut">
              <a:rPr lang="en-GB" smtClean="0"/>
              <a:pPr/>
              <a:t>21/10/2010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BB4B7-6860-4CEC-8C85-DA07CF126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/>
              <a:t>Korea's FTAs and their implications for the Korean wine market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Tim Beal</a:t>
            </a:r>
          </a:p>
          <a:p>
            <a:r>
              <a:rPr lang="en-GB" dirty="0" smtClean="0"/>
              <a:t>Visiting Fellow, KIEP</a:t>
            </a:r>
          </a:p>
          <a:p>
            <a:r>
              <a:rPr lang="en-GB" dirty="0" smtClean="0"/>
              <a:t>Victoria University of Wellington, NZ</a:t>
            </a:r>
          </a:p>
          <a:p>
            <a:r>
              <a:rPr lang="en-GB" dirty="0" smtClean="0"/>
              <a:t>Seminar at KIEP, 25 October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KIEP Working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Reports, government websites, media articles, etc</a:t>
            </a:r>
          </a:p>
          <a:p>
            <a:r>
              <a:rPr lang="en-GB" dirty="0" smtClean="0"/>
              <a:t>Statistics</a:t>
            </a:r>
          </a:p>
          <a:p>
            <a:pPr lvl="1"/>
            <a:r>
              <a:rPr lang="en-GB" dirty="0" smtClean="0"/>
              <a:t>KIEP library (</a:t>
            </a:r>
            <a:r>
              <a:rPr lang="en-GB" dirty="0" err="1" smtClean="0"/>
              <a:t>Jeong</a:t>
            </a:r>
            <a:r>
              <a:rPr lang="en-GB" dirty="0" smtClean="0"/>
              <a:t> </a:t>
            </a:r>
            <a:r>
              <a:rPr lang="en-GB" dirty="0" err="1" smtClean="0"/>
              <a:t>YeunJu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Interviews</a:t>
            </a:r>
          </a:p>
          <a:p>
            <a:pPr lvl="1"/>
            <a:r>
              <a:rPr lang="en-GB" dirty="0" smtClean="0"/>
              <a:t>Industry players (importers, distributors)</a:t>
            </a:r>
          </a:p>
          <a:p>
            <a:pPr lvl="1"/>
            <a:r>
              <a:rPr lang="en-GB" dirty="0" smtClean="0"/>
              <a:t>Trade officials</a:t>
            </a:r>
          </a:p>
          <a:p>
            <a:pPr lvl="1"/>
            <a:r>
              <a:rPr lang="en-GB" dirty="0" smtClean="0"/>
              <a:t>KIEP experts</a:t>
            </a:r>
          </a:p>
          <a:p>
            <a:pPr lvl="2"/>
            <a:r>
              <a:rPr lang="en-GB" dirty="0" smtClean="0"/>
              <a:t>Dr </a:t>
            </a:r>
            <a:r>
              <a:rPr lang="en-GB" dirty="0" err="1" smtClean="0"/>
              <a:t>Kitae</a:t>
            </a:r>
            <a:r>
              <a:rPr lang="en-GB" dirty="0" smtClean="0"/>
              <a:t> </a:t>
            </a:r>
            <a:r>
              <a:rPr lang="en-GB" dirty="0" err="1" smtClean="0"/>
              <a:t>Sohn</a:t>
            </a:r>
            <a:r>
              <a:rPr lang="en-GB" dirty="0" smtClean="0"/>
              <a:t>, Dr </a:t>
            </a:r>
            <a:r>
              <a:rPr lang="en-GB" dirty="0" err="1" smtClean="0"/>
              <a:t>Nakkyun</a:t>
            </a:r>
            <a:r>
              <a:rPr lang="en-GB" dirty="0" smtClean="0"/>
              <a:t> </a:t>
            </a:r>
            <a:r>
              <a:rPr lang="en-GB" dirty="0" err="1" smtClean="0"/>
              <a:t>Choi</a:t>
            </a: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Wine source countries in Korea’s FTA pipeline</a:t>
            </a:r>
            <a:endParaRPr lang="en-GB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67544" y="2562224"/>
          <a:ext cx="8136904" cy="288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Wine and Korea’s 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Tariff on wine is 15%</a:t>
            </a:r>
          </a:p>
          <a:p>
            <a:pPr lvl="1"/>
            <a:r>
              <a:rPr lang="en-GB" dirty="0" smtClean="0"/>
              <a:t>Liquor tax: 30%</a:t>
            </a:r>
          </a:p>
          <a:p>
            <a:pPr lvl="1"/>
            <a:r>
              <a:rPr lang="en-GB" dirty="0" smtClean="0"/>
              <a:t>Education tax:10%</a:t>
            </a:r>
          </a:p>
          <a:p>
            <a:pPr lvl="1"/>
            <a:r>
              <a:rPr lang="en-GB" dirty="0" smtClean="0"/>
              <a:t>Value added tax: 10%</a:t>
            </a:r>
          </a:p>
          <a:p>
            <a:r>
              <a:rPr lang="en-GB" dirty="0" err="1" smtClean="0"/>
              <a:t>Complementarity</a:t>
            </a:r>
            <a:endParaRPr lang="en-GB" dirty="0" smtClean="0"/>
          </a:p>
          <a:p>
            <a:pPr lvl="1"/>
            <a:r>
              <a:rPr lang="en-GB" dirty="0" smtClean="0"/>
              <a:t>No substantial domestic wine production so no opposition to </a:t>
            </a:r>
            <a:r>
              <a:rPr lang="en-GB" dirty="0" smtClean="0"/>
              <a:t>imports</a:t>
            </a:r>
          </a:p>
          <a:p>
            <a:pPr lvl="1"/>
            <a:r>
              <a:rPr lang="en-GB" dirty="0" smtClean="0"/>
              <a:t>Government  sees it as a benefit with which to sell FTAs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of wine – Old and New</a:t>
            </a:r>
            <a:endParaRPr lang="en-GB" dirty="0"/>
          </a:p>
        </p:txBody>
      </p:sp>
      <p:pic>
        <p:nvPicPr>
          <p:cNvPr id="4" name="Content Placeholder 3" descr="world-wine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732474" cy="50405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010" t="34363" r="16432"/>
          <a:stretch>
            <a:fillRect/>
          </a:stretch>
        </p:blipFill>
        <p:spPr bwMode="auto">
          <a:xfrm>
            <a:off x="467544" y="1844824"/>
            <a:ext cx="7992888" cy="48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Old World versus New World</a:t>
            </a:r>
            <a:br>
              <a:rPr lang="en-GB" dirty="0" smtClean="0"/>
            </a:br>
            <a:r>
              <a:rPr lang="en-GB" sz="3100" dirty="0" smtClean="0"/>
              <a:t>World wine production 2008</a:t>
            </a:r>
            <a:endParaRPr lang="en-GB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Korean wine 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source countries in import profile</a:t>
            </a:r>
          </a:p>
          <a:p>
            <a:r>
              <a:rPr lang="en-GB" smtClean="0"/>
              <a:t>Wine in  </a:t>
            </a:r>
            <a:r>
              <a:rPr lang="en-GB" dirty="0" smtClean="0"/>
              <a:t>Korean alcohol market</a:t>
            </a:r>
          </a:p>
          <a:p>
            <a:r>
              <a:rPr lang="en-GB" dirty="0" smtClean="0"/>
              <a:t>Wine as imported alcohol</a:t>
            </a:r>
          </a:p>
          <a:p>
            <a:r>
              <a:rPr lang="en-GB" dirty="0" smtClean="0"/>
              <a:t>Imports of wine</a:t>
            </a:r>
          </a:p>
          <a:p>
            <a:r>
              <a:rPr lang="en-GB" dirty="0" smtClean="0"/>
              <a:t>Where does it come from?</a:t>
            </a:r>
          </a:p>
          <a:p>
            <a:r>
              <a:rPr lang="en-GB" dirty="0" smtClean="0"/>
              <a:t>Chile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6780"/>
          <a:stretch>
            <a:fillRect/>
          </a:stretch>
        </p:blipFill>
        <p:spPr bwMode="auto">
          <a:xfrm>
            <a:off x="611560" y="1412776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Main wine source countries in Korea’s total imports,2009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Shares of main types in Korean alcohol market, 2006-8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755577" y="1412776"/>
          <a:ext cx="7416824" cy="494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Imported wines and spirits, 2004-9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6361"/>
          <a:stretch>
            <a:fillRect/>
          </a:stretch>
        </p:blipFill>
        <p:spPr bwMode="auto">
          <a:xfrm>
            <a:off x="755576" y="1340768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600" b="1" dirty="0" smtClean="0"/>
              <a:t>Wine’s share of imported alcohols, 2004-2009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6794"/>
          <a:stretch>
            <a:fillRect/>
          </a:stretch>
        </p:blipFill>
        <p:spPr bwMode="auto">
          <a:xfrm>
            <a:off x="467544" y="1412776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Perspective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Marketing perspective</a:t>
            </a:r>
          </a:p>
          <a:p>
            <a:pPr lvl="1"/>
            <a:r>
              <a:rPr lang="en-GB" dirty="0" smtClean="0"/>
              <a:t>Not economist</a:t>
            </a:r>
          </a:p>
          <a:p>
            <a:pPr lvl="1"/>
            <a:r>
              <a:rPr lang="en-GB" dirty="0" smtClean="0"/>
              <a:t>Focus on wine market rather than FTA</a:t>
            </a:r>
          </a:p>
          <a:p>
            <a:r>
              <a:rPr lang="en-GB" dirty="0" smtClean="0"/>
              <a:t>Examine impact Chile-Korea FTA on wine market</a:t>
            </a:r>
          </a:p>
          <a:p>
            <a:r>
              <a:rPr lang="en-GB" dirty="0" smtClean="0"/>
              <a:t>Identify differences between Chile and EU FTAs</a:t>
            </a:r>
          </a:p>
          <a:p>
            <a:r>
              <a:rPr lang="en-GB" dirty="0" smtClean="0"/>
              <a:t>Consider implications for future of Korean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Korea’s imports of wine, 1990-2009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6780"/>
          <a:stretch>
            <a:fillRect/>
          </a:stretch>
        </p:blipFill>
        <p:spPr bwMode="auto">
          <a:xfrm>
            <a:off x="395536" y="908720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the wine come from?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Highly concentrated</a:t>
            </a:r>
          </a:p>
          <a:p>
            <a:r>
              <a:rPr lang="en-GB" dirty="0" smtClean="0"/>
              <a:t>Seven countries = 60%</a:t>
            </a:r>
          </a:p>
          <a:p>
            <a:r>
              <a:rPr lang="en-GB" dirty="0" smtClean="0"/>
              <a:t>Ten countries= 95-98%</a:t>
            </a:r>
          </a:p>
          <a:p>
            <a:r>
              <a:rPr lang="en-GB" dirty="0" smtClean="0"/>
              <a:t>All in the FTA pipeline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Shares of top seven wine source countries, 1990-2009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t="7042"/>
          <a:stretch>
            <a:fillRect/>
          </a:stretch>
        </p:blipFill>
        <p:spPr bwMode="auto">
          <a:xfrm>
            <a:off x="971600" y="1556792"/>
            <a:ext cx="77768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French and German shares of Korea’s wine imports, 1990-2009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5932"/>
          <a:stretch>
            <a:fillRect/>
          </a:stretch>
        </p:blipFill>
        <p:spPr bwMode="auto">
          <a:xfrm>
            <a:off x="755576" y="1484784"/>
            <a:ext cx="78488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Korea’s wine imports from selected source countries, 1990-2009, by share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5720"/>
          <a:stretch>
            <a:fillRect/>
          </a:stretch>
        </p:blipFill>
        <p:spPr bwMode="auto">
          <a:xfrm>
            <a:off x="683568" y="1484784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Korea’s wine imports, by type, 2003-9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7143"/>
          <a:stretch>
            <a:fillRect/>
          </a:stretch>
        </p:blipFill>
        <p:spPr bwMode="auto">
          <a:xfrm>
            <a:off x="395536" y="1412776"/>
            <a:ext cx="83529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Chile’s share of Korea’s wine imports, 1990-2009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8451"/>
          <a:stretch>
            <a:fillRect/>
          </a:stretch>
        </p:blipFill>
        <p:spPr bwMode="auto">
          <a:xfrm>
            <a:off x="539552" y="1700808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Chile conundrum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FTA did not bring about a drop in prices of Chilean wine</a:t>
            </a:r>
          </a:p>
          <a:p>
            <a:r>
              <a:rPr lang="en-GB" dirty="0" smtClean="0"/>
              <a:t>But imports went up</a:t>
            </a:r>
          </a:p>
          <a:p>
            <a:r>
              <a:rPr lang="en-GB" dirty="0" smtClean="0"/>
              <a:t>What is happening?</a:t>
            </a:r>
          </a:p>
          <a:p>
            <a:r>
              <a:rPr lang="en-GB" dirty="0" smtClean="0"/>
              <a:t>Tariff reduction over five years</a:t>
            </a:r>
          </a:p>
          <a:p>
            <a:pPr lvl="1"/>
            <a:r>
              <a:rPr lang="en-GB" dirty="0" smtClean="0"/>
              <a:t>No great incentive for importers/ trade to lower prices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Government and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Chilean government and industry target Korea</a:t>
            </a:r>
          </a:p>
          <a:p>
            <a:pPr lvl="1"/>
            <a:r>
              <a:rPr lang="en-GB" dirty="0" smtClean="0"/>
              <a:t>Heavy promotion of Chilean wine</a:t>
            </a:r>
          </a:p>
          <a:p>
            <a:r>
              <a:rPr lang="en-GB" dirty="0" smtClean="0"/>
              <a:t>Korean wine importers get better returns from Chilean wines</a:t>
            </a:r>
          </a:p>
          <a:p>
            <a:pPr lvl="1"/>
            <a:r>
              <a:rPr lang="en-GB" dirty="0" smtClean="0"/>
              <a:t>Push Chilean wines</a:t>
            </a:r>
          </a:p>
          <a:p>
            <a:r>
              <a:rPr lang="en-GB" dirty="0" smtClean="0"/>
              <a:t>Korean government happy that wine is a ‘success story’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perception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Chilean wines perceived to be better value for money ‘because no tariff’</a:t>
            </a:r>
          </a:p>
          <a:p>
            <a:r>
              <a:rPr lang="en-GB" dirty="0" smtClean="0"/>
              <a:t>Endorsement effect – Korea is endorsing Chilean products</a:t>
            </a:r>
          </a:p>
          <a:p>
            <a:r>
              <a:rPr lang="en-GB" dirty="0" smtClean="0"/>
              <a:t>Wine becomes ‘representative product of Chile</a:t>
            </a:r>
            <a:r>
              <a:rPr lang="en-GB" dirty="0" smtClean="0"/>
              <a:t>’</a:t>
            </a:r>
          </a:p>
          <a:p>
            <a:r>
              <a:rPr lang="en-GB" dirty="0" smtClean="0"/>
              <a:t>Attention effect – much publicity</a:t>
            </a:r>
          </a:p>
          <a:p>
            <a:r>
              <a:rPr lang="en-GB" dirty="0" smtClean="0"/>
              <a:t>Positive image effect – Chile v China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Wine countries in FTA pipeline</a:t>
            </a:r>
          </a:p>
          <a:p>
            <a:r>
              <a:rPr lang="en-GB" dirty="0" smtClean="0"/>
              <a:t>Korean wine market</a:t>
            </a:r>
          </a:p>
          <a:p>
            <a:r>
              <a:rPr lang="en-GB" dirty="0" smtClean="0"/>
              <a:t>Impact of Chile FTA</a:t>
            </a:r>
          </a:p>
          <a:p>
            <a:r>
              <a:rPr lang="en-GB" dirty="0" smtClean="0"/>
              <a:t>Differences between Chile and EU FTAs</a:t>
            </a:r>
          </a:p>
          <a:p>
            <a:pPr lvl="1"/>
            <a:r>
              <a:rPr lang="en-GB" dirty="0" smtClean="0"/>
              <a:t>KORUS?</a:t>
            </a:r>
          </a:p>
          <a:p>
            <a:r>
              <a:rPr lang="en-GB" dirty="0" smtClean="0"/>
              <a:t>Whence to </a:t>
            </a:r>
            <a:r>
              <a:rPr lang="en-GB" dirty="0" smtClean="0"/>
              <a:t>for Korean </a:t>
            </a:r>
            <a:r>
              <a:rPr lang="en-GB" dirty="0" smtClean="0"/>
              <a:t>wine market?</a:t>
            </a:r>
          </a:p>
          <a:p>
            <a:r>
              <a:rPr lang="en-GB" dirty="0" smtClean="0"/>
              <a:t>........but first, some background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future 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EU comes in July 2010</a:t>
            </a:r>
          </a:p>
          <a:p>
            <a:pPr lvl="1"/>
            <a:r>
              <a:rPr lang="en-GB" dirty="0" smtClean="0"/>
              <a:t>US when?</a:t>
            </a:r>
          </a:p>
          <a:p>
            <a:r>
              <a:rPr lang="en-GB" dirty="0" smtClean="0"/>
              <a:t>Will increase competition, pressure on </a:t>
            </a:r>
            <a:r>
              <a:rPr lang="en-GB" dirty="0" smtClean="0"/>
              <a:t>prices</a:t>
            </a:r>
          </a:p>
          <a:p>
            <a:pPr lvl="1"/>
            <a:r>
              <a:rPr lang="en-GB" dirty="0" smtClean="0"/>
              <a:t>Because of recession, industry (and  customers) are used to discounted prices</a:t>
            </a:r>
            <a:endParaRPr lang="en-GB" dirty="0" smtClean="0"/>
          </a:p>
          <a:p>
            <a:r>
              <a:rPr lang="en-GB" dirty="0" smtClean="0"/>
              <a:t>Effects uncertain</a:t>
            </a:r>
          </a:p>
          <a:p>
            <a:r>
              <a:rPr lang="en-GB" dirty="0" smtClean="0"/>
              <a:t>Chile cannot be repeated</a:t>
            </a:r>
          </a:p>
          <a:p>
            <a:r>
              <a:rPr lang="en-GB" dirty="0" smtClean="0"/>
              <a:t>Wine industry is complex, future difficult to </a:t>
            </a:r>
            <a:r>
              <a:rPr lang="en-GB" dirty="0" smtClean="0"/>
              <a:t>predict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Whence the Korean wine market?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Will wine market move to a new stage with the stimulus of EU FTA, and economic recovery?</a:t>
            </a:r>
          </a:p>
          <a:p>
            <a:r>
              <a:rPr lang="en-GB" dirty="0" smtClean="0"/>
              <a:t>Will wine become a ‘normal product?</a:t>
            </a:r>
          </a:p>
          <a:p>
            <a:pPr lvl="1"/>
            <a:r>
              <a:rPr lang="en-GB" dirty="0" smtClean="0"/>
              <a:t>Not just for celebrations, foreign meals, etc</a:t>
            </a:r>
          </a:p>
          <a:p>
            <a:pPr lvl="1"/>
            <a:r>
              <a:rPr lang="en-GB" dirty="0" smtClean="0"/>
              <a:t>Not to be dumped in hard times</a:t>
            </a:r>
          </a:p>
          <a:p>
            <a:r>
              <a:rPr lang="en-GB" dirty="0" smtClean="0"/>
              <a:t>Will it become indigenised?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wine become indigenised?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Precedents</a:t>
            </a:r>
          </a:p>
          <a:p>
            <a:r>
              <a:rPr lang="en-GB" dirty="0" smtClean="0"/>
              <a:t>Is beer thought of as ‘un-Korean’?</a:t>
            </a:r>
          </a:p>
          <a:p>
            <a:r>
              <a:rPr lang="en-GB" dirty="0" smtClean="0"/>
              <a:t>Other countries have gone through this process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 Britain, Australia, New Zealand.........</a:t>
            </a:r>
          </a:p>
          <a:p>
            <a:r>
              <a:rPr lang="en-GB" dirty="0" smtClean="0"/>
              <a:t>Unanswered question for discussion</a:t>
            </a:r>
          </a:p>
          <a:p>
            <a:pPr lvl="1"/>
            <a:r>
              <a:rPr lang="en-GB" dirty="0" smtClean="0"/>
              <a:t>Appreciate your views</a:t>
            </a:r>
          </a:p>
          <a:p>
            <a:r>
              <a:rPr lang="en-GB" dirty="0" smtClean="0"/>
              <a:t>One final thought, to cheer up economists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Thomas Carlyle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Described economics as the ‘dismal science’</a:t>
            </a:r>
          </a:p>
          <a:p>
            <a:r>
              <a:rPr lang="en-GB" dirty="0" smtClean="0"/>
              <a:t>But there is one consolation.......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Wine is about enjoyment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4189"/>
          <a:stretch>
            <a:fillRect/>
          </a:stretch>
        </p:blipFill>
        <p:spPr bwMode="auto">
          <a:xfrm>
            <a:off x="755576" y="1484784"/>
            <a:ext cx="7610475" cy="494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Wine research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6145" t="26878" r="13542" b="9248"/>
          <a:stretch>
            <a:fillRect/>
          </a:stretch>
        </p:blipFill>
        <p:spPr bwMode="auto">
          <a:xfrm>
            <a:off x="755576" y="1628800"/>
            <a:ext cx="74168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Cultural intermediaries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those individuals who serve to provide a ‘bridge’ between different cultures; as </a:t>
            </a:r>
            <a:r>
              <a:rPr lang="en-GB" i="1" dirty="0" smtClean="0"/>
              <a:t>cultural</a:t>
            </a:r>
            <a:r>
              <a:rPr lang="en-GB" dirty="0" smtClean="0"/>
              <a:t> </a:t>
            </a:r>
            <a:r>
              <a:rPr lang="en-GB" i="1" dirty="0" smtClean="0"/>
              <a:t>intermediaries</a:t>
            </a:r>
            <a:r>
              <a:rPr lang="en-GB" dirty="0" smtClean="0"/>
              <a:t>  -  how they influence ‘taste’ and the process of foreign culture assimilation/incorporation.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Cultural intermediary</a:t>
            </a:r>
            <a:br>
              <a:rPr lang="en-GB" dirty="0" smtClean="0"/>
            </a:br>
            <a:r>
              <a:rPr lang="en-GB" sz="3100" dirty="0" smtClean="0"/>
              <a:t>usually people</a:t>
            </a:r>
            <a:endParaRPr lang="en-GB" sz="31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056784" cy="48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But also media</a:t>
            </a:r>
            <a:br>
              <a:rPr lang="en-GB" dirty="0" smtClean="0"/>
            </a:br>
            <a:r>
              <a:rPr lang="en-GB" sz="2700" dirty="0" err="1" smtClean="0"/>
              <a:t>Kami</a:t>
            </a:r>
            <a:r>
              <a:rPr lang="en-GB" sz="2700" dirty="0" smtClean="0"/>
              <a:t> no </a:t>
            </a:r>
            <a:r>
              <a:rPr lang="en-GB" sz="2700" dirty="0" err="1" smtClean="0"/>
              <a:t>shizuku</a:t>
            </a:r>
            <a:r>
              <a:rPr lang="en-GB" sz="2700" dirty="0" smtClean="0"/>
              <a:t>&gt;&gt;Korea</a:t>
            </a:r>
            <a:endParaRPr lang="en-GB" sz="2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33997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Conference – Budapest, Hungary, September 2010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971800" y="4500563"/>
            <a:ext cx="6172200" cy="187483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Michel Rod (</a:t>
            </a:r>
            <a:r>
              <a:rPr lang="en-GB" i="1" dirty="0" smtClean="0"/>
              <a:t>Carleton University, Canada</a:t>
            </a:r>
            <a:r>
              <a:rPr lang="en-GB" dirty="0" smtClean="0"/>
              <a:t>)</a:t>
            </a:r>
          </a:p>
          <a:p>
            <a:r>
              <a:rPr lang="en-GB" dirty="0" smtClean="0"/>
              <a:t>Tim Beal (V</a:t>
            </a:r>
            <a:r>
              <a:rPr lang="en-GB" i="1" dirty="0" smtClean="0"/>
              <a:t>ictoria University of Wellington, NZ</a:t>
            </a:r>
            <a:r>
              <a:rPr lang="en-GB" dirty="0" smtClean="0"/>
              <a:t>) </a:t>
            </a:r>
          </a:p>
          <a:p>
            <a:r>
              <a:rPr lang="en-GB" dirty="0" smtClean="0"/>
              <a:t>Nick Ellis (</a:t>
            </a:r>
            <a:r>
              <a:rPr lang="en-GB" i="1" dirty="0" smtClean="0"/>
              <a:t>University of Leicester, UK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65104"/>
            <a:ext cx="1371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03648" y="1484784"/>
            <a:ext cx="693643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  <a:t>26</a:t>
            </a:r>
            <a:r>
              <a:rPr lang="en-GB" sz="2200" i="1" baseline="30000" dirty="0" smtClean="0">
                <a:solidFill>
                  <a:prstClr val="black"/>
                </a:solidFill>
                <a:ea typeface="+mj-ea"/>
                <a:cs typeface="+mj-cs"/>
              </a:rPr>
              <a:t>th</a:t>
            </a:r>
            <a: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  <a:t> IMP Conference 2010</a:t>
            </a:r>
            <a:b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  <a:t>Business Networks – Globality, Regionality, Locality</a:t>
            </a:r>
            <a: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sz="2700" dirty="0" smtClean="0">
                <a:solidFill>
                  <a:prstClr val="black"/>
                </a:solidFill>
                <a:ea typeface="+mj-ea"/>
                <a:cs typeface="+mj-cs"/>
              </a:rPr>
              <a:t>AGENTS OF GLOBALITY: THE ROLE OF CULTURAL INTERMEDIARIES IN THE WINE MARKETS OF JAPAN AND SINGAPORE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FTA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Complements micro research on customers, cultural intermediaries, etc</a:t>
            </a:r>
          </a:p>
          <a:p>
            <a:r>
              <a:rPr lang="en-GB" dirty="0" smtClean="0"/>
              <a:t>Macroeconomic environment in which actors play their roles in markets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940</Words>
  <Application>Microsoft Office PowerPoint</Application>
  <PresentationFormat>On-screen Show (4:3)</PresentationFormat>
  <Paragraphs>172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Korea's FTAs and their implications for the Korean wine market  </vt:lpstr>
      <vt:lpstr>Perspective and Objectives</vt:lpstr>
      <vt:lpstr>Outline</vt:lpstr>
      <vt:lpstr>Wine research</vt:lpstr>
      <vt:lpstr>Cultural intermediaries</vt:lpstr>
      <vt:lpstr>Cultural intermediary usually people</vt:lpstr>
      <vt:lpstr>But also media Kami no shizuku&gt;&gt;Korea</vt:lpstr>
      <vt:lpstr>  Conference – Budapest, Hungary, September 2010  </vt:lpstr>
      <vt:lpstr>FTA research</vt:lpstr>
      <vt:lpstr>KIEP Working Paper</vt:lpstr>
      <vt:lpstr>Wine source countries in Korea’s FTA pipeline</vt:lpstr>
      <vt:lpstr>Wine and Korea’s FTAs</vt:lpstr>
      <vt:lpstr>World of wine – Old and New</vt:lpstr>
      <vt:lpstr>Old World versus New World World wine production 2008</vt:lpstr>
      <vt:lpstr>Korean wine market</vt:lpstr>
      <vt:lpstr>Main wine source countries in Korea’s total imports,2009</vt:lpstr>
      <vt:lpstr>Shares of main types in Korean alcohol market, 2006-8</vt:lpstr>
      <vt:lpstr>Imported wines and spirits, 2004-9</vt:lpstr>
      <vt:lpstr>Wine’s share of imported alcohols, 2004-2009 </vt:lpstr>
      <vt:lpstr>Korea’s imports of wine, 1990-2009 </vt:lpstr>
      <vt:lpstr>Where does the wine come from?</vt:lpstr>
      <vt:lpstr>Shares of top seven wine source countries, 1990-2009</vt:lpstr>
      <vt:lpstr>French and German shares of Korea’s wine imports, 1990-2009</vt:lpstr>
      <vt:lpstr>Korea’s wine imports from selected source countries, 1990-2009, by share</vt:lpstr>
      <vt:lpstr>Korea’s wine imports, by type, 2003-9</vt:lpstr>
      <vt:lpstr>Chile’s share of Korea’s wine imports, 1990-2009</vt:lpstr>
      <vt:lpstr>Chile conundrum</vt:lpstr>
      <vt:lpstr>Government and industry</vt:lpstr>
      <vt:lpstr>Customer perception</vt:lpstr>
      <vt:lpstr>Effect of future FTAs</vt:lpstr>
      <vt:lpstr>Whence the Korean wine market?</vt:lpstr>
      <vt:lpstr>Will wine become indigenised?</vt:lpstr>
      <vt:lpstr>Thomas Carlyle</vt:lpstr>
      <vt:lpstr>Wine is about enjoyment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</dc:creator>
  <cp:lastModifiedBy>Tim</cp:lastModifiedBy>
  <cp:revision>21</cp:revision>
  <dcterms:created xsi:type="dcterms:W3CDTF">2010-10-20T08:19:20Z</dcterms:created>
  <dcterms:modified xsi:type="dcterms:W3CDTF">2010-10-21T02:45:23Z</dcterms:modified>
</cp:coreProperties>
</file>